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lina banerjee" initials="db" lastIdx="2" clrIdx="0">
    <p:extLst/>
  </p:cmAuthor>
  <p:cmAuthor id="2" name="Windows User" initials="W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00F"/>
    <a:srgbClr val="FFDE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3899" autoAdjust="0"/>
  </p:normalViewPr>
  <p:slideViewPr>
    <p:cSldViewPr snapToGrid="0" showGuides="1">
      <p:cViewPr varScale="1">
        <p:scale>
          <a:sx n="63" d="100"/>
          <a:sy n="63" d="100"/>
        </p:scale>
        <p:origin x="2563" y="6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E28948-240F-40B0-B862-E52FB7920467}" type="datetimeFigureOut">
              <a:rPr lang="en-US" smtClean="0"/>
              <a:pPr/>
              <a:t>7/20/2017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01EF71-5656-41FD-BFFA-8C6BFE13BF46}" type="slidenum">
              <a:rPr lang="en-US" smtClean="0"/>
              <a:pPr/>
              <a:t>‹#›</a:t>
            </a:fld>
            <a:endParaRPr lang="en-US"/>
          </a:p>
        </p:txBody>
      </p:sp>
    </p:spTree>
    <p:extLst>
      <p:ext uri="{BB962C8B-B14F-4D97-AF65-F5344CB8AC3E}">
        <p14:creationId xmlns:p14="http://schemas.microsoft.com/office/powerpoint/2010/main" val="238557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on Diabetes – https://www.cdc.gov/diabetes/pdfs/library/DiabetesReportCard2014.pdf</a:t>
            </a:r>
          </a:p>
        </p:txBody>
      </p:sp>
      <p:sp>
        <p:nvSpPr>
          <p:cNvPr id="4" name="Slide Number Placeholder 3"/>
          <p:cNvSpPr>
            <a:spLocks noGrp="1"/>
          </p:cNvSpPr>
          <p:nvPr>
            <p:ph type="sldNum" sz="quarter" idx="10"/>
          </p:nvPr>
        </p:nvSpPr>
        <p:spPr/>
        <p:txBody>
          <a:bodyPr/>
          <a:lstStyle/>
          <a:p>
            <a:fld id="{2F01EF71-5656-41FD-BFFA-8C6BFE13BF46}" type="slidenum">
              <a:rPr lang="en-US" smtClean="0"/>
              <a:pPr/>
              <a:t>1</a:t>
            </a:fld>
            <a:endParaRPr lang="en-US"/>
          </a:p>
        </p:txBody>
      </p:sp>
    </p:spTree>
    <p:extLst>
      <p:ext uri="{BB962C8B-B14F-4D97-AF65-F5344CB8AC3E}">
        <p14:creationId xmlns:p14="http://schemas.microsoft.com/office/powerpoint/2010/main" val="14807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 </a:t>
            </a:r>
          </a:p>
          <a:p>
            <a:r>
              <a:rPr lang="en-US" dirty="0"/>
              <a:t>KC food security gap – Got Green</a:t>
            </a:r>
          </a:p>
          <a:p>
            <a:r>
              <a:rPr lang="en-US" dirty="0"/>
              <a:t>Fresh bucks – City of Seattle </a:t>
            </a:r>
          </a:p>
          <a:p>
            <a:r>
              <a:rPr lang="en-US" dirty="0"/>
              <a:t>Big soda lobby $$ - Center for Science in Public Interest: https://cspinet.org/resource/big-soda-vs-public-health-1</a:t>
            </a:r>
          </a:p>
          <a:p>
            <a:r>
              <a:rPr lang="en-US" dirty="0"/>
              <a:t>$$ to research - http://www.npr.org/sections/thetwo-way/2016/09/13/493739074/50-years-ago-sugar-industry-quietly-paid-scientists-to-point-blame-at-fat</a:t>
            </a:r>
          </a:p>
        </p:txBody>
      </p:sp>
      <p:sp>
        <p:nvSpPr>
          <p:cNvPr id="4" name="Slide Number Placeholder 3"/>
          <p:cNvSpPr>
            <a:spLocks noGrp="1"/>
          </p:cNvSpPr>
          <p:nvPr>
            <p:ph type="sldNum" sz="quarter" idx="10"/>
          </p:nvPr>
        </p:nvSpPr>
        <p:spPr/>
        <p:txBody>
          <a:bodyPr/>
          <a:lstStyle/>
          <a:p>
            <a:fld id="{2F01EF71-5656-41FD-BFFA-8C6BFE13BF46}" type="slidenum">
              <a:rPr lang="en-US" smtClean="0"/>
              <a:pPr/>
              <a:t>2</a:t>
            </a:fld>
            <a:endParaRPr lang="en-US"/>
          </a:p>
        </p:txBody>
      </p:sp>
    </p:spTree>
    <p:extLst>
      <p:ext uri="{BB962C8B-B14F-4D97-AF65-F5344CB8AC3E}">
        <p14:creationId xmlns:p14="http://schemas.microsoft.com/office/powerpoint/2010/main" val="457519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DD28A3-8B4C-42C8-A72D-52488F14BDF7}" type="datetimeFigureOut">
              <a:rPr lang="en-US" smtClean="0"/>
              <a:pPr/>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376228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D28A3-8B4C-42C8-A72D-52488F14BDF7}" type="datetimeFigureOut">
              <a:rPr lang="en-US" smtClean="0"/>
              <a:pPr/>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1255380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D28A3-8B4C-42C8-A72D-52488F14BDF7}" type="datetimeFigureOut">
              <a:rPr lang="en-US" smtClean="0"/>
              <a:pPr/>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64983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DD28A3-8B4C-42C8-A72D-52488F14BDF7}" type="datetimeFigureOut">
              <a:rPr lang="en-US" smtClean="0"/>
              <a:pPr/>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144196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DD28A3-8B4C-42C8-A72D-52488F14BDF7}" type="datetimeFigureOut">
              <a:rPr lang="en-US" smtClean="0"/>
              <a:pPr/>
              <a:t>7/20/2017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382580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DD28A3-8B4C-42C8-A72D-52488F14BDF7}" type="datetimeFigureOut">
              <a:rPr lang="en-US" smtClean="0"/>
              <a:pPr/>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225262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DD28A3-8B4C-42C8-A72D-52488F14BDF7}" type="datetimeFigureOut">
              <a:rPr lang="en-US" smtClean="0"/>
              <a:pPr/>
              <a:t>7/20/2017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2524723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DD28A3-8B4C-42C8-A72D-52488F14BDF7}" type="datetimeFigureOut">
              <a:rPr lang="en-US" smtClean="0"/>
              <a:pPr/>
              <a:t>7/20/2017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314002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D28A3-8B4C-42C8-A72D-52488F14BDF7}" type="datetimeFigureOut">
              <a:rPr lang="en-US" smtClean="0"/>
              <a:pPr/>
              <a:t>7/20/2017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33550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5DD28A3-8B4C-42C8-A72D-52488F14BDF7}" type="datetimeFigureOut">
              <a:rPr lang="en-US" smtClean="0"/>
              <a:pPr/>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121426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5DD28A3-8B4C-42C8-A72D-52488F14BDF7}" type="datetimeFigureOut">
              <a:rPr lang="en-US" smtClean="0"/>
              <a:pPr/>
              <a:t>7/20/2017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F38592-2F5A-471E-AEA9-C7CC0B763E19}" type="slidenum">
              <a:rPr lang="en-US" smtClean="0"/>
              <a:pPr/>
              <a:t>‹#›</a:t>
            </a:fld>
            <a:endParaRPr lang="en-US"/>
          </a:p>
        </p:txBody>
      </p:sp>
    </p:spTree>
    <p:extLst>
      <p:ext uri="{BB962C8B-B14F-4D97-AF65-F5344CB8AC3E}">
        <p14:creationId xmlns:p14="http://schemas.microsoft.com/office/powerpoint/2010/main" val="408366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5DD28A3-8B4C-42C8-A72D-52488F14BDF7}" type="datetimeFigureOut">
              <a:rPr lang="en-US" smtClean="0"/>
              <a:pPr/>
              <a:t>7/20/2017</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2F38592-2F5A-471E-AEA9-C7CC0B763E19}" type="slidenum">
              <a:rPr lang="en-US" smtClean="0"/>
              <a:pPr/>
              <a:t>‹#›</a:t>
            </a:fld>
            <a:endParaRPr lang="en-US"/>
          </a:p>
        </p:txBody>
      </p:sp>
    </p:spTree>
    <p:extLst>
      <p:ext uri="{BB962C8B-B14F-4D97-AF65-F5344CB8AC3E}">
        <p14:creationId xmlns:p14="http://schemas.microsoft.com/office/powerpoint/2010/main" val="3820017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12"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 xmlns:a16="http://schemas.microsoft.com/office/drawing/2014/main" id="{86016765-C1E7-421B-A825-5A084AF5EC1B}"/>
              </a:ext>
            </a:extLst>
          </p:cNvPr>
          <p:cNvSpPr/>
          <p:nvPr/>
        </p:nvSpPr>
        <p:spPr>
          <a:xfrm>
            <a:off x="-8155" y="6649413"/>
            <a:ext cx="6858000" cy="2332772"/>
          </a:xfrm>
          <a:prstGeom prst="rect">
            <a:avLst/>
          </a:prstGeom>
          <a:solidFill>
            <a:srgbClr val="FFDE80">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 xmlns:a16="http://schemas.microsoft.com/office/drawing/2014/main" id="{0E884520-132B-4EE7-93CA-19A68AABB2C4}"/>
              </a:ext>
            </a:extLst>
          </p:cNvPr>
          <p:cNvSpPr/>
          <p:nvPr/>
        </p:nvSpPr>
        <p:spPr>
          <a:xfrm>
            <a:off x="145000" y="7084716"/>
            <a:ext cx="2115602" cy="1646605"/>
          </a:xfrm>
          <a:prstGeom prst="rect">
            <a:avLst/>
          </a:prstGeom>
        </p:spPr>
        <p:txBody>
          <a:bodyPr wrap="square">
            <a:spAutoFit/>
          </a:bodyPr>
          <a:lstStyle/>
          <a:p>
            <a:pPr marL="114300" lvl="1" indent="-114300" fontAlgn="base"/>
            <a:r>
              <a:rPr lang="en-US" sz="1100" b="1" u="sng" dirty="0">
                <a:latin typeface="Arial Narrow" panose="020B0606020202030204" pitchFamily="34" charset="0"/>
              </a:rPr>
              <a:t>TAX INCLUDES</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Soda/Pop/Cola (Coke, Pepsi, Dr. Pepper, Snapple, etc.)</a:t>
            </a:r>
            <a:endParaRPr lang="en-US" sz="1000" dirty="0">
              <a:solidFill>
                <a:srgbClr val="FF0000"/>
              </a:solidFill>
              <a:latin typeface="Arial Narrow" panose="020B0606020202030204" pitchFamily="34" charset="0"/>
            </a:endParaRP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Sports Drinks (Gatorade, Powerade)</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Energy Drinks (Red Bull), Flavored Water (Sparkling ICE)</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Sweetened Iced Tea &amp; Coffee or any coffee drinks that contain mainly syrup flavors (Starbucks iced tea)</a:t>
            </a:r>
          </a:p>
        </p:txBody>
      </p:sp>
      <p:pic>
        <p:nvPicPr>
          <p:cNvPr id="7" name="Picture 6">
            <a:extLst>
              <a:ext uri="{FF2B5EF4-FFF2-40B4-BE49-F238E27FC236}">
                <a16:creationId xmlns="" xmlns:a16="http://schemas.microsoft.com/office/drawing/2014/main" id="{33AC9CC9-54CF-4B08-8262-4D130E63E4B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530" t="5821" r="82018" b="10772"/>
          <a:stretch/>
        </p:blipFill>
        <p:spPr>
          <a:xfrm>
            <a:off x="4883157" y="-35982"/>
            <a:ext cx="1984575" cy="9192962"/>
          </a:xfrm>
          <a:prstGeom prst="rect">
            <a:avLst/>
          </a:prstGeom>
        </p:spPr>
      </p:pic>
      <p:sp>
        <p:nvSpPr>
          <p:cNvPr id="18" name="Title 1">
            <a:extLst>
              <a:ext uri="{FF2B5EF4-FFF2-40B4-BE49-F238E27FC236}">
                <a16:creationId xmlns="" xmlns:a16="http://schemas.microsoft.com/office/drawing/2014/main" id="{6EEBCEEF-B672-4FE5-AE29-07AB5DB5B45C}"/>
              </a:ext>
            </a:extLst>
          </p:cNvPr>
          <p:cNvSpPr txBox="1">
            <a:spLocks/>
          </p:cNvSpPr>
          <p:nvPr/>
        </p:nvSpPr>
        <p:spPr>
          <a:xfrm>
            <a:off x="669779" y="462"/>
            <a:ext cx="5267471" cy="79963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500" u="sng" dirty="0">
                <a:latin typeface="Tw Cen MT Condensed Extra Bold" panose="020B0803020202020204" pitchFamily="34" charset="0"/>
              </a:rPr>
              <a:t>Seattle Sugary Beverage Tax</a:t>
            </a:r>
          </a:p>
        </p:txBody>
      </p:sp>
      <p:sp>
        <p:nvSpPr>
          <p:cNvPr id="21" name="TextBox 20">
            <a:extLst>
              <a:ext uri="{FF2B5EF4-FFF2-40B4-BE49-F238E27FC236}">
                <a16:creationId xmlns="" xmlns:a16="http://schemas.microsoft.com/office/drawing/2014/main" id="{7772D58A-D984-4410-BCB2-42FCA7BC9944}"/>
              </a:ext>
            </a:extLst>
          </p:cNvPr>
          <p:cNvSpPr txBox="1"/>
          <p:nvPr/>
        </p:nvSpPr>
        <p:spPr>
          <a:xfrm>
            <a:off x="135268" y="6629602"/>
            <a:ext cx="4730002" cy="492443"/>
          </a:xfrm>
          <a:prstGeom prst="rect">
            <a:avLst/>
          </a:prstGeom>
          <a:noFill/>
        </p:spPr>
        <p:txBody>
          <a:bodyPr wrap="square" rtlCol="0">
            <a:spAutoFit/>
          </a:bodyPr>
          <a:lstStyle/>
          <a:p>
            <a:r>
              <a:rPr lang="en-US" sz="1400" b="1" dirty="0">
                <a:solidFill>
                  <a:srgbClr val="F1500F"/>
                </a:solidFill>
                <a:latin typeface="Arial Narrow" panose="020B0606020202030204" pitchFamily="34" charset="0"/>
              </a:rPr>
              <a:t>What is Taxed? What is Exempt? </a:t>
            </a:r>
            <a:r>
              <a:rPr lang="en-US" sz="1200" dirty="0">
                <a:latin typeface="Arial Narrow" panose="020B0606020202030204" pitchFamily="34" charset="0"/>
              </a:rPr>
              <a:t>The Tax will apply to all beverages with added sugar in them. </a:t>
            </a:r>
            <a:r>
              <a:rPr lang="en-US" sz="1200" i="1" dirty="0">
                <a:latin typeface="Arial Narrow" panose="020B0606020202030204" pitchFamily="34" charset="0"/>
              </a:rPr>
              <a:t>Examples below.</a:t>
            </a:r>
            <a:endParaRPr lang="en-US" sz="1200" b="1" i="1" dirty="0">
              <a:solidFill>
                <a:srgbClr val="F1500F"/>
              </a:solidFill>
              <a:latin typeface="Arial Narrow" panose="020B0606020202030204" pitchFamily="34" charset="0"/>
            </a:endParaRPr>
          </a:p>
        </p:txBody>
      </p:sp>
      <p:sp>
        <p:nvSpPr>
          <p:cNvPr id="22" name="Rectangle 21">
            <a:extLst>
              <a:ext uri="{FF2B5EF4-FFF2-40B4-BE49-F238E27FC236}">
                <a16:creationId xmlns="" xmlns:a16="http://schemas.microsoft.com/office/drawing/2014/main" id="{7F5FBD01-0400-4847-A9F3-BC2AD4F40F78}"/>
              </a:ext>
            </a:extLst>
          </p:cNvPr>
          <p:cNvSpPr/>
          <p:nvPr/>
        </p:nvSpPr>
        <p:spPr>
          <a:xfrm>
            <a:off x="2214570" y="7089072"/>
            <a:ext cx="2672761" cy="1915909"/>
          </a:xfrm>
          <a:prstGeom prst="rect">
            <a:avLst/>
          </a:prstGeom>
        </p:spPr>
        <p:txBody>
          <a:bodyPr wrap="square">
            <a:spAutoFit/>
          </a:bodyPr>
          <a:lstStyle/>
          <a:p>
            <a:pPr marL="0" lvl="1" fontAlgn="base"/>
            <a:r>
              <a:rPr lang="en-US" sz="1100" b="1" u="sng" dirty="0">
                <a:latin typeface="Arial Narrow" panose="020B0606020202030204" pitchFamily="34" charset="0"/>
              </a:rPr>
              <a:t>TAX EXCLUDES</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Dairy and Milk heavy drinks </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Natural Milk (Soy, Almond, Rice etc.)</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Medical Syrups</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Infant Formula</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100% Natural Pressed Fruit &amp;Veggie Juice</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Diet Soda</a:t>
            </a:r>
          </a:p>
          <a:p>
            <a:pPr marL="228600" lvl="1" indent="-228600" fontAlgn="base">
              <a:lnSpc>
                <a:spcPts val="1200"/>
              </a:lnSpc>
              <a:spcBef>
                <a:spcPts val="300"/>
              </a:spcBef>
              <a:buFont typeface="Courier New" panose="02070309020205020404" pitchFamily="49" charset="0"/>
              <a:buChar char="o"/>
            </a:pPr>
            <a:r>
              <a:rPr lang="en-US" sz="1000" dirty="0">
                <a:latin typeface="Arial Narrow" panose="020B0606020202030204" pitchFamily="34" charset="0"/>
              </a:rPr>
              <a:t>Direct retail sale from manufacturer to consumer, without 3rd party, thus encouraging small local beverage manufacturing.</a:t>
            </a:r>
          </a:p>
        </p:txBody>
      </p:sp>
      <p:sp>
        <p:nvSpPr>
          <p:cNvPr id="29" name="TextBox 28">
            <a:extLst>
              <a:ext uri="{FF2B5EF4-FFF2-40B4-BE49-F238E27FC236}">
                <a16:creationId xmlns="" xmlns:a16="http://schemas.microsoft.com/office/drawing/2014/main" id="{06D84C81-5374-4E24-A4CA-E038FF9A13E5}"/>
              </a:ext>
            </a:extLst>
          </p:cNvPr>
          <p:cNvSpPr txBox="1"/>
          <p:nvPr/>
        </p:nvSpPr>
        <p:spPr>
          <a:xfrm>
            <a:off x="3818481" y="941628"/>
            <a:ext cx="1953669" cy="369332"/>
          </a:xfrm>
          <a:prstGeom prst="rect">
            <a:avLst/>
          </a:prstGeom>
          <a:solidFill>
            <a:schemeClr val="accent1"/>
          </a:solidFill>
        </p:spPr>
        <p:txBody>
          <a:bodyPr wrap="square" rtlCol="0">
            <a:spAutoFit/>
          </a:bodyPr>
          <a:lstStyle/>
          <a:p>
            <a:pPr algn="ctr"/>
            <a:r>
              <a:rPr lang="en-US" b="1" dirty="0">
                <a:solidFill>
                  <a:schemeClr val="bg1"/>
                </a:solidFill>
              </a:rPr>
              <a:t>1.75 cents / ounce</a:t>
            </a:r>
          </a:p>
        </p:txBody>
      </p:sp>
      <p:sp>
        <p:nvSpPr>
          <p:cNvPr id="30" name="Rectangle 29">
            <a:extLst>
              <a:ext uri="{FF2B5EF4-FFF2-40B4-BE49-F238E27FC236}">
                <a16:creationId xmlns="" xmlns:a16="http://schemas.microsoft.com/office/drawing/2014/main" id="{F2CBC3CD-C8CE-4D50-BD88-E8CB1A1E5CF9}"/>
              </a:ext>
            </a:extLst>
          </p:cNvPr>
          <p:cNvSpPr/>
          <p:nvPr/>
        </p:nvSpPr>
        <p:spPr>
          <a:xfrm>
            <a:off x="5235360" y="6511157"/>
            <a:ext cx="1622640" cy="1261884"/>
          </a:xfrm>
          <a:prstGeom prst="rect">
            <a:avLst/>
          </a:prstGeom>
        </p:spPr>
        <p:txBody>
          <a:bodyPr wrap="square">
            <a:spAutoFit/>
          </a:bodyPr>
          <a:lstStyle/>
          <a:p>
            <a:pPr algn="ctr"/>
            <a:r>
              <a:rPr lang="en-US" sz="1400" b="1" dirty="0">
                <a:latin typeface="Tw Cen MT Condensed" panose="020B0606020104020203" pitchFamily="34" charset="0"/>
              </a:rPr>
              <a:t>COMMUNITY OVERSIGHT</a:t>
            </a:r>
            <a:endParaRPr lang="en-US" sz="1400" dirty="0">
              <a:latin typeface="Arial Narrow" panose="020B0606020202030204" pitchFamily="34" charset="0"/>
            </a:endParaRPr>
          </a:p>
          <a:p>
            <a:r>
              <a:rPr lang="en-US" sz="1200" dirty="0">
                <a:solidFill>
                  <a:schemeClr val="bg1"/>
                </a:solidFill>
                <a:latin typeface="Arial Narrow" panose="020B0606020202030204" pitchFamily="34" charset="0"/>
              </a:rPr>
              <a:t>An Advisory Board will ensure that the revenue is spent the way it is written in the ordinance.</a:t>
            </a:r>
            <a:endParaRPr lang="en-US" sz="1600" dirty="0">
              <a:solidFill>
                <a:schemeClr val="bg1"/>
              </a:solidFill>
              <a:latin typeface="Arial Narrow" panose="020B0606020202030204" pitchFamily="34" charset="0"/>
            </a:endParaRPr>
          </a:p>
        </p:txBody>
      </p:sp>
      <p:sp>
        <p:nvSpPr>
          <p:cNvPr id="31" name="Rectangle 30">
            <a:extLst>
              <a:ext uri="{FF2B5EF4-FFF2-40B4-BE49-F238E27FC236}">
                <a16:creationId xmlns="" xmlns:a16="http://schemas.microsoft.com/office/drawing/2014/main" id="{322CBAD0-F039-44D6-AD6D-196D141110D6}"/>
              </a:ext>
            </a:extLst>
          </p:cNvPr>
          <p:cNvSpPr/>
          <p:nvPr/>
        </p:nvSpPr>
        <p:spPr>
          <a:xfrm>
            <a:off x="158626" y="4534815"/>
            <a:ext cx="4795235" cy="656590"/>
          </a:xfrm>
          <a:prstGeom prst="rect">
            <a:avLst/>
          </a:prstGeom>
        </p:spPr>
        <p:txBody>
          <a:bodyPr wrap="square">
            <a:spAutoFit/>
          </a:bodyPr>
          <a:lstStyle/>
          <a:p>
            <a:pPr marL="171450" lvl="1" indent="-171450" fontAlgn="base">
              <a:lnSpc>
                <a:spcPts val="1200"/>
              </a:lnSpc>
              <a:spcBef>
                <a:spcPts val="400"/>
              </a:spcBef>
              <a:buFont typeface="Arial" panose="020B0604020202020204" pitchFamily="34" charset="0"/>
              <a:buChar char="•"/>
            </a:pPr>
            <a:r>
              <a:rPr lang="en-US" sz="1200" b="1" dirty="0">
                <a:solidFill>
                  <a:srgbClr val="000000"/>
                </a:solidFill>
                <a:latin typeface="Arial Narrow" panose="020B0606020202030204" pitchFamily="34" charset="0"/>
              </a:rPr>
              <a:t>Distributors</a:t>
            </a:r>
            <a:r>
              <a:rPr lang="en-US" sz="1200" dirty="0">
                <a:solidFill>
                  <a:srgbClr val="000000"/>
                </a:solidFill>
                <a:latin typeface="Arial Narrow" panose="020B0606020202030204" pitchFamily="34" charset="0"/>
              </a:rPr>
              <a:t> may pay some of the tax but not all. </a:t>
            </a:r>
            <a:endParaRPr lang="en-US" sz="1000" b="1" dirty="0"/>
          </a:p>
          <a:p>
            <a:pPr marL="171450" lvl="1" indent="-171450" fontAlgn="base">
              <a:lnSpc>
                <a:spcPts val="1200"/>
              </a:lnSpc>
              <a:spcBef>
                <a:spcPts val="400"/>
              </a:spcBef>
              <a:buFont typeface="Arial" panose="020B0604020202020204" pitchFamily="34" charset="0"/>
              <a:buChar char="•"/>
            </a:pPr>
            <a:r>
              <a:rPr lang="en-US" sz="1200" b="1" dirty="0">
                <a:solidFill>
                  <a:srgbClr val="000000"/>
                </a:solidFill>
                <a:latin typeface="Arial Narrow" panose="020B0606020202030204" pitchFamily="34" charset="0"/>
              </a:rPr>
              <a:t>Stores and Restaurants </a:t>
            </a:r>
            <a:r>
              <a:rPr lang="en-US" sz="1200" dirty="0">
                <a:solidFill>
                  <a:srgbClr val="000000"/>
                </a:solidFill>
                <a:latin typeface="Arial Narrow" panose="020B0606020202030204" pitchFamily="34" charset="0"/>
              </a:rPr>
              <a:t>may pay some of the tax as well. </a:t>
            </a:r>
          </a:p>
          <a:p>
            <a:pPr marL="171450" lvl="1" indent="-171450" fontAlgn="base">
              <a:lnSpc>
                <a:spcPts val="1200"/>
              </a:lnSpc>
              <a:spcBef>
                <a:spcPts val="400"/>
              </a:spcBef>
              <a:buFont typeface="Arial" panose="020B0604020202020204" pitchFamily="34" charset="0"/>
              <a:buChar char="•"/>
            </a:pPr>
            <a:r>
              <a:rPr lang="en-US" sz="1200" b="1" dirty="0">
                <a:solidFill>
                  <a:srgbClr val="000000"/>
                </a:solidFill>
                <a:latin typeface="Arial Narrow" panose="020B0606020202030204" pitchFamily="34" charset="0"/>
              </a:rPr>
              <a:t>Consumers </a:t>
            </a:r>
            <a:r>
              <a:rPr lang="en-US" sz="1200" dirty="0">
                <a:solidFill>
                  <a:srgbClr val="000000"/>
                </a:solidFill>
                <a:latin typeface="Arial Narrow" panose="020B0606020202030204" pitchFamily="34" charset="0"/>
              </a:rPr>
              <a:t>will pay the rest of the tax.</a:t>
            </a:r>
          </a:p>
        </p:txBody>
      </p:sp>
      <p:sp>
        <p:nvSpPr>
          <p:cNvPr id="75" name="Rectangle 74">
            <a:extLst>
              <a:ext uri="{FF2B5EF4-FFF2-40B4-BE49-F238E27FC236}">
                <a16:creationId xmlns="" xmlns:a16="http://schemas.microsoft.com/office/drawing/2014/main" id="{2BF88C5E-79C0-4F37-8B1D-C7963564F2AB}"/>
              </a:ext>
            </a:extLst>
          </p:cNvPr>
          <p:cNvSpPr/>
          <p:nvPr/>
        </p:nvSpPr>
        <p:spPr>
          <a:xfrm>
            <a:off x="0" y="8987246"/>
            <a:ext cx="4429141" cy="15675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Subtitle 2">
            <a:extLst>
              <a:ext uri="{FF2B5EF4-FFF2-40B4-BE49-F238E27FC236}">
                <a16:creationId xmlns="" xmlns:a16="http://schemas.microsoft.com/office/drawing/2014/main" id="{6C46BD1E-3DC5-4C74-8B31-F7BB78F14721}"/>
              </a:ext>
            </a:extLst>
          </p:cNvPr>
          <p:cNvSpPr txBox="1">
            <a:spLocks/>
          </p:cNvSpPr>
          <p:nvPr/>
        </p:nvSpPr>
        <p:spPr>
          <a:xfrm>
            <a:off x="5297117" y="7963968"/>
            <a:ext cx="1236205" cy="103337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b="1" dirty="0">
                <a:solidFill>
                  <a:schemeClr val="bg1"/>
                </a:solidFill>
                <a:latin typeface="Tw Cen MT Condensed" panose="020B0606020104020203" pitchFamily="34" charset="0"/>
              </a:rPr>
              <a:t>SEATTLE </a:t>
            </a:r>
          </a:p>
          <a:p>
            <a:pPr>
              <a:spcBef>
                <a:spcPts val="0"/>
              </a:spcBef>
            </a:pPr>
            <a:r>
              <a:rPr lang="en-US" sz="2400" b="1" dirty="0">
                <a:solidFill>
                  <a:schemeClr val="bg1"/>
                </a:solidFill>
              </a:rPr>
              <a:t>1</a:t>
            </a:r>
            <a:r>
              <a:rPr lang="en-US" sz="2400" b="1" baseline="30000" dirty="0">
                <a:solidFill>
                  <a:schemeClr val="bg1"/>
                </a:solidFill>
              </a:rPr>
              <a:t>st</a:t>
            </a:r>
            <a:r>
              <a:rPr lang="en-US" sz="2400" b="1" dirty="0">
                <a:solidFill>
                  <a:schemeClr val="bg1"/>
                </a:solidFill>
              </a:rPr>
              <a:t> CITY </a:t>
            </a:r>
          </a:p>
        </p:txBody>
      </p:sp>
      <p:sp>
        <p:nvSpPr>
          <p:cNvPr id="60" name="Subtitle 2">
            <a:extLst>
              <a:ext uri="{FF2B5EF4-FFF2-40B4-BE49-F238E27FC236}">
                <a16:creationId xmlns="" xmlns:a16="http://schemas.microsoft.com/office/drawing/2014/main" id="{E3421CE5-90C8-4399-997E-60CB104B9F52}"/>
              </a:ext>
            </a:extLst>
          </p:cNvPr>
          <p:cNvSpPr txBox="1">
            <a:spLocks/>
          </p:cNvSpPr>
          <p:nvPr/>
        </p:nvSpPr>
        <p:spPr>
          <a:xfrm>
            <a:off x="5058378" y="5135797"/>
            <a:ext cx="1799622" cy="430779"/>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100" i="1" dirty="0">
                <a:solidFill>
                  <a:schemeClr val="bg1"/>
                </a:solidFill>
                <a:latin typeface="Arial Narrow" panose="020B0606020202030204" pitchFamily="34" charset="0"/>
              </a:rPr>
              <a:t>(compared to Non Hispanic White Americans at </a:t>
            </a:r>
            <a:r>
              <a:rPr lang="en-US" sz="1200" b="1" i="1" dirty="0">
                <a:solidFill>
                  <a:schemeClr val="bg1"/>
                </a:solidFill>
              </a:rPr>
              <a:t>7.6%</a:t>
            </a:r>
            <a:r>
              <a:rPr lang="en-US" sz="1100" i="1" dirty="0">
                <a:solidFill>
                  <a:schemeClr val="bg1"/>
                </a:solidFill>
                <a:latin typeface="Arial Narrow" panose="020B0606020202030204" pitchFamily="34" charset="0"/>
              </a:rPr>
              <a:t>)</a:t>
            </a:r>
            <a:endParaRPr lang="en-US" sz="1200" b="1" i="1" dirty="0">
              <a:solidFill>
                <a:schemeClr val="bg1"/>
              </a:solidFill>
              <a:latin typeface="Arial Narrow" panose="020B0606020202030204" pitchFamily="34" charset="0"/>
            </a:endParaRPr>
          </a:p>
        </p:txBody>
      </p:sp>
      <p:sp>
        <p:nvSpPr>
          <p:cNvPr id="91" name="Subtitle 2">
            <a:extLst>
              <a:ext uri="{FF2B5EF4-FFF2-40B4-BE49-F238E27FC236}">
                <a16:creationId xmlns="" xmlns:a16="http://schemas.microsoft.com/office/drawing/2014/main" id="{AF8673E0-BA73-438D-818C-A01EE7364756}"/>
              </a:ext>
            </a:extLst>
          </p:cNvPr>
          <p:cNvSpPr txBox="1">
            <a:spLocks/>
          </p:cNvSpPr>
          <p:nvPr/>
        </p:nvSpPr>
        <p:spPr>
          <a:xfrm>
            <a:off x="5603114" y="1832029"/>
            <a:ext cx="1264617" cy="65589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1900" b="1" dirty="0">
                <a:solidFill>
                  <a:schemeClr val="bg1"/>
                </a:solidFill>
                <a:latin typeface="Tw Cen MT Condensed Extra Bold" panose="020B0803020202020204" pitchFamily="34" charset="0"/>
              </a:rPr>
              <a:t>DID YOU KNOW ?</a:t>
            </a:r>
          </a:p>
        </p:txBody>
      </p:sp>
      <p:sp>
        <p:nvSpPr>
          <p:cNvPr id="61" name="Subtitle 2">
            <a:extLst>
              <a:ext uri="{FF2B5EF4-FFF2-40B4-BE49-F238E27FC236}">
                <a16:creationId xmlns="" xmlns:a16="http://schemas.microsoft.com/office/drawing/2014/main" id="{DD0D2559-65F8-4C0E-B751-05838FF61392}"/>
              </a:ext>
            </a:extLst>
          </p:cNvPr>
          <p:cNvSpPr txBox="1">
            <a:spLocks/>
          </p:cNvSpPr>
          <p:nvPr/>
        </p:nvSpPr>
        <p:spPr>
          <a:xfrm>
            <a:off x="4980134" y="8529297"/>
            <a:ext cx="1976522" cy="557811"/>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1600" dirty="0">
                <a:solidFill>
                  <a:schemeClr val="bg1"/>
                </a:solidFill>
              </a:rPr>
              <a:t>to address the</a:t>
            </a:r>
          </a:p>
          <a:p>
            <a:pPr algn="just">
              <a:spcBef>
                <a:spcPts val="0"/>
              </a:spcBef>
            </a:pPr>
            <a:r>
              <a:rPr lang="en-US" sz="1600" b="1" dirty="0">
                <a:solidFill>
                  <a:schemeClr val="bg1"/>
                </a:solidFill>
              </a:rPr>
              <a:t>FOOD SECURITY GAP</a:t>
            </a:r>
          </a:p>
        </p:txBody>
      </p:sp>
      <p:sp>
        <p:nvSpPr>
          <p:cNvPr id="62" name="Subtitle 2">
            <a:extLst>
              <a:ext uri="{FF2B5EF4-FFF2-40B4-BE49-F238E27FC236}">
                <a16:creationId xmlns="" xmlns:a16="http://schemas.microsoft.com/office/drawing/2014/main" id="{30C0E929-BA12-4F22-8303-C1675C4F13EA}"/>
              </a:ext>
            </a:extLst>
          </p:cNvPr>
          <p:cNvSpPr txBox="1">
            <a:spLocks/>
          </p:cNvSpPr>
          <p:nvPr/>
        </p:nvSpPr>
        <p:spPr>
          <a:xfrm>
            <a:off x="5455241" y="2861513"/>
            <a:ext cx="1394603" cy="71476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0" lvl="1" defTabSz="533400">
              <a:lnSpc>
                <a:spcPct val="100000"/>
              </a:lnSpc>
              <a:spcBef>
                <a:spcPct val="0"/>
              </a:spcBef>
              <a:spcAft>
                <a:spcPct val="15000"/>
              </a:spcAft>
            </a:pPr>
            <a:endParaRPr lang="en-US" sz="1400" b="1" dirty="0">
              <a:solidFill>
                <a:schemeClr val="tx1">
                  <a:hueOff val="0"/>
                  <a:satOff val="0"/>
                  <a:lumOff val="0"/>
                  <a:alphaOff val="0"/>
                </a:schemeClr>
              </a:solidFill>
              <a:latin typeface="Arial Narrow" panose="020B0606020202030204" pitchFamily="34" charset="0"/>
            </a:endParaRPr>
          </a:p>
        </p:txBody>
      </p:sp>
      <p:graphicFrame>
        <p:nvGraphicFramePr>
          <p:cNvPr id="9" name="Table 8">
            <a:extLst>
              <a:ext uri="{FF2B5EF4-FFF2-40B4-BE49-F238E27FC236}">
                <a16:creationId xmlns="" xmlns:a16="http://schemas.microsoft.com/office/drawing/2014/main" id="{52D0C8BC-82CF-49C2-9EA1-174F5459D28B}"/>
              </a:ext>
            </a:extLst>
          </p:cNvPr>
          <p:cNvGraphicFramePr>
            <a:graphicFrameLocks noGrp="1"/>
          </p:cNvGraphicFramePr>
          <p:nvPr>
            <p:extLst>
              <p:ext uri="{D42A27DB-BD31-4B8C-83A1-F6EECF244321}">
                <p14:modId xmlns:p14="http://schemas.microsoft.com/office/powerpoint/2010/main" val="3911165433"/>
              </p:ext>
            </p:extLst>
          </p:nvPr>
        </p:nvGraphicFramePr>
        <p:xfrm>
          <a:off x="5180869" y="3441425"/>
          <a:ext cx="1694057" cy="1706880"/>
        </p:xfrm>
        <a:graphic>
          <a:graphicData uri="http://schemas.openxmlformats.org/drawingml/2006/table">
            <a:tbl>
              <a:tblPr firstRow="1" bandRow="1">
                <a:tableStyleId>{5C22544A-7EE6-4342-B048-85BDC9FD1C3A}</a:tableStyleId>
              </a:tblPr>
              <a:tblGrid>
                <a:gridCol w="1016731">
                  <a:extLst>
                    <a:ext uri="{9D8B030D-6E8A-4147-A177-3AD203B41FA5}">
                      <a16:colId xmlns="" xmlns:a16="http://schemas.microsoft.com/office/drawing/2014/main" val="3046906261"/>
                    </a:ext>
                  </a:extLst>
                </a:gridCol>
                <a:gridCol w="677326">
                  <a:extLst>
                    <a:ext uri="{9D8B030D-6E8A-4147-A177-3AD203B41FA5}">
                      <a16:colId xmlns="" xmlns:a16="http://schemas.microsoft.com/office/drawing/2014/main" val="1016070791"/>
                    </a:ext>
                  </a:extLst>
                </a:gridCol>
              </a:tblGrid>
              <a:tr h="359900">
                <a:tc>
                  <a:txBody>
                    <a:bodyPr/>
                    <a:lstStyle/>
                    <a:p>
                      <a:r>
                        <a:rPr lang="en-US" sz="1200" b="0" dirty="0">
                          <a:solidFill>
                            <a:schemeClr val="bg1"/>
                          </a:solidFill>
                          <a:latin typeface="Arial Narrow" panose="020B0606020202030204" pitchFamily="34" charset="0"/>
                        </a:rPr>
                        <a:t>American Indians</a:t>
                      </a:r>
                    </a:p>
                    <a:p>
                      <a:r>
                        <a:rPr lang="en-US" sz="1200" b="0" dirty="0">
                          <a:solidFill>
                            <a:schemeClr val="bg1"/>
                          </a:solidFill>
                          <a:latin typeface="Arial Narrow" panose="020B0606020202030204" pitchFamily="34" charset="0"/>
                        </a:rPr>
                        <a:t>Alaska Natives</a:t>
                      </a:r>
                      <a:endParaRPr lang="en-US" sz="1200" b="0" dirty="0">
                        <a:latin typeface="Arial Narrow" panose="020B060602020203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15.9 %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904987464"/>
                  </a:ext>
                </a:extLst>
              </a:tr>
              <a:tr h="340850">
                <a:tc>
                  <a:txBody>
                    <a:bodyPr/>
                    <a:lstStyle/>
                    <a:p>
                      <a:r>
                        <a:rPr lang="en-US" sz="1200" dirty="0">
                          <a:solidFill>
                            <a:schemeClr val="bg1"/>
                          </a:solidFill>
                          <a:latin typeface="Arial Narrow" panose="020B0606020202030204" pitchFamily="34" charset="0"/>
                        </a:rPr>
                        <a:t>Non Hispanic Blacks</a:t>
                      </a:r>
                      <a:endParaRPr lang="en-US" sz="1200" dirty="0">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13.2 %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36775724"/>
                  </a:ext>
                </a:extLst>
              </a:tr>
              <a:tr h="194020">
                <a:tc>
                  <a:txBody>
                    <a:bodyPr/>
                    <a:lstStyle/>
                    <a:p>
                      <a:r>
                        <a:rPr lang="en-US" sz="1200" dirty="0">
                          <a:solidFill>
                            <a:schemeClr val="bg1"/>
                          </a:solidFill>
                          <a:latin typeface="Arial Narrow" panose="020B0606020202030204" pitchFamily="34" charset="0"/>
                        </a:rPr>
                        <a:t>Hispanics </a:t>
                      </a:r>
                      <a:endParaRPr lang="en-US" sz="1200" dirty="0">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12.8 %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431087059"/>
                  </a:ext>
                </a:extLst>
              </a:tr>
              <a:tr h="219985">
                <a:tc>
                  <a:txBody>
                    <a:bodyPr/>
                    <a:lstStyle/>
                    <a:p>
                      <a:r>
                        <a:rPr lang="en-US" sz="1200" dirty="0">
                          <a:solidFill>
                            <a:schemeClr val="bg1"/>
                          </a:solidFill>
                          <a:latin typeface="Arial Narrow" panose="020B0606020202030204" pitchFamily="34" charset="0"/>
                        </a:rPr>
                        <a:t>Asians </a:t>
                      </a:r>
                      <a:endParaRPr lang="en-US" sz="1200" dirty="0">
                        <a:latin typeface="Arial Narrow" panose="020B060602020203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r"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9.0 %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507353566"/>
                  </a:ext>
                </a:extLst>
              </a:tr>
            </a:tbl>
          </a:graphicData>
        </a:graphic>
      </p:graphicFrame>
      <p:sp>
        <p:nvSpPr>
          <p:cNvPr id="63" name="Subtitle 2">
            <a:extLst>
              <a:ext uri="{FF2B5EF4-FFF2-40B4-BE49-F238E27FC236}">
                <a16:creationId xmlns="" xmlns:a16="http://schemas.microsoft.com/office/drawing/2014/main" id="{029C23BF-1AE5-4316-A019-2A28C32505B7}"/>
              </a:ext>
            </a:extLst>
          </p:cNvPr>
          <p:cNvSpPr txBox="1">
            <a:spLocks/>
          </p:cNvSpPr>
          <p:nvPr/>
        </p:nvSpPr>
        <p:spPr>
          <a:xfrm>
            <a:off x="5180870" y="2568881"/>
            <a:ext cx="1774268" cy="1082537"/>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nSpc>
                <a:spcPts val="1200"/>
              </a:lnSpc>
              <a:spcBef>
                <a:spcPts val="600"/>
              </a:spcBef>
            </a:pPr>
            <a:r>
              <a:rPr lang="en-US" sz="1400" b="1" dirty="0">
                <a:latin typeface="Tw Cen MT Condensed" panose="020B0606020104020203" pitchFamily="34" charset="0"/>
              </a:rPr>
              <a:t>People of Color </a:t>
            </a:r>
          </a:p>
          <a:p>
            <a:pPr>
              <a:lnSpc>
                <a:spcPts val="1200"/>
              </a:lnSpc>
              <a:spcBef>
                <a:spcPts val="600"/>
              </a:spcBef>
            </a:pPr>
            <a:r>
              <a:rPr lang="en-US" sz="1400" b="1" dirty="0">
                <a:latin typeface="Tw Cen MT Condensed" panose="020B0606020104020203" pitchFamily="34" charset="0"/>
              </a:rPr>
              <a:t>are more likely </a:t>
            </a:r>
          </a:p>
          <a:p>
            <a:pPr>
              <a:lnSpc>
                <a:spcPts val="1200"/>
              </a:lnSpc>
              <a:spcBef>
                <a:spcPts val="600"/>
              </a:spcBef>
            </a:pPr>
            <a:r>
              <a:rPr lang="en-US" sz="1400" b="1" dirty="0">
                <a:latin typeface="Tw Cen MT Condensed" panose="020B0606020104020203" pitchFamily="34" charset="0"/>
              </a:rPr>
              <a:t>to suffer from </a:t>
            </a:r>
          </a:p>
          <a:p>
            <a:pPr>
              <a:lnSpc>
                <a:spcPts val="1200"/>
              </a:lnSpc>
              <a:spcBef>
                <a:spcPts val="600"/>
              </a:spcBef>
            </a:pPr>
            <a:r>
              <a:rPr lang="en-US" sz="1400" b="1" dirty="0">
                <a:latin typeface="Tw Cen MT Condensed" panose="020B0606020104020203" pitchFamily="34" charset="0"/>
              </a:rPr>
              <a:t>TYPE 2 DIABETES IN USA</a:t>
            </a:r>
          </a:p>
        </p:txBody>
      </p:sp>
      <p:cxnSp>
        <p:nvCxnSpPr>
          <p:cNvPr id="11" name="Straight Connector 10">
            <a:extLst>
              <a:ext uri="{FF2B5EF4-FFF2-40B4-BE49-F238E27FC236}">
                <a16:creationId xmlns="" xmlns:a16="http://schemas.microsoft.com/office/drawing/2014/main" id="{D5509771-2291-4DBD-957E-D730685EA5E2}"/>
              </a:ext>
            </a:extLst>
          </p:cNvPr>
          <p:cNvCxnSpPr/>
          <p:nvPr/>
        </p:nvCxnSpPr>
        <p:spPr>
          <a:xfrm>
            <a:off x="5304952" y="3460475"/>
            <a:ext cx="146304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 xmlns:a16="http://schemas.microsoft.com/office/drawing/2014/main" id="{67BE7FF2-3CA2-4EBD-88CF-3F06A67F4696}"/>
              </a:ext>
            </a:extLst>
          </p:cNvPr>
          <p:cNvCxnSpPr/>
          <p:nvPr/>
        </p:nvCxnSpPr>
        <p:spPr>
          <a:xfrm>
            <a:off x="5235102" y="5143225"/>
            <a:ext cx="155448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04" name="Picture 103">
            <a:extLst>
              <a:ext uri="{FF2B5EF4-FFF2-40B4-BE49-F238E27FC236}">
                <a16:creationId xmlns="" xmlns:a16="http://schemas.microsoft.com/office/drawing/2014/main" id="{37012336-04FB-49FE-9ACF-F0CCD9E51E6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5261" t="18192" r="75834" b="59400"/>
          <a:stretch/>
        </p:blipFill>
        <p:spPr>
          <a:xfrm>
            <a:off x="3907297" y="5624196"/>
            <a:ext cx="677942" cy="567827"/>
          </a:xfrm>
          <a:prstGeom prst="rect">
            <a:avLst/>
          </a:prstGeom>
          <a:ln>
            <a:solidFill>
              <a:schemeClr val="tx1"/>
            </a:solidFill>
          </a:ln>
        </p:spPr>
      </p:pic>
      <p:sp>
        <p:nvSpPr>
          <p:cNvPr id="99" name="Callout: Right Arrow 98">
            <a:extLst>
              <a:ext uri="{FF2B5EF4-FFF2-40B4-BE49-F238E27FC236}">
                <a16:creationId xmlns="" xmlns:a16="http://schemas.microsoft.com/office/drawing/2014/main" id="{07D0198E-8058-46C5-B842-0C03AB0C19F3}"/>
              </a:ext>
            </a:extLst>
          </p:cNvPr>
          <p:cNvSpPr/>
          <p:nvPr/>
        </p:nvSpPr>
        <p:spPr>
          <a:xfrm>
            <a:off x="2199013" y="5572053"/>
            <a:ext cx="1559504" cy="690875"/>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 name="Picture 101">
            <a:extLst>
              <a:ext uri="{FF2B5EF4-FFF2-40B4-BE49-F238E27FC236}">
                <a16:creationId xmlns="" xmlns:a16="http://schemas.microsoft.com/office/drawing/2014/main" id="{5272D9CE-6198-4B47-B33A-4DDB66470CC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5924" t="55738" r="5599" b="22699"/>
          <a:stretch/>
        </p:blipFill>
        <p:spPr>
          <a:xfrm>
            <a:off x="2249914" y="5701174"/>
            <a:ext cx="495631" cy="457200"/>
          </a:xfrm>
          <a:prstGeom prst="rect">
            <a:avLst/>
          </a:prstGeom>
        </p:spPr>
      </p:pic>
      <p:pic>
        <p:nvPicPr>
          <p:cNvPr id="103" name="Picture 102">
            <a:extLst>
              <a:ext uri="{FF2B5EF4-FFF2-40B4-BE49-F238E27FC236}">
                <a16:creationId xmlns="" xmlns:a16="http://schemas.microsoft.com/office/drawing/2014/main" id="{78823C0A-CF7D-47D0-B03B-5A2A648C461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33897" y="5712887"/>
            <a:ext cx="396223" cy="457200"/>
          </a:xfrm>
          <a:prstGeom prst="rect">
            <a:avLst/>
          </a:prstGeom>
        </p:spPr>
      </p:pic>
      <p:sp>
        <p:nvSpPr>
          <p:cNvPr id="27" name="Callout: Right Arrow 26">
            <a:extLst>
              <a:ext uri="{FF2B5EF4-FFF2-40B4-BE49-F238E27FC236}">
                <a16:creationId xmlns="" xmlns:a16="http://schemas.microsoft.com/office/drawing/2014/main" id="{2B463085-C1C5-4115-B407-12A19B37411D}"/>
              </a:ext>
            </a:extLst>
          </p:cNvPr>
          <p:cNvSpPr/>
          <p:nvPr/>
        </p:nvSpPr>
        <p:spPr>
          <a:xfrm>
            <a:off x="503651" y="5579733"/>
            <a:ext cx="1576006" cy="670637"/>
          </a:xfrm>
          <a:prstGeom prst="rightArrow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 xmlns:a16="http://schemas.microsoft.com/office/drawing/2014/main" id="{34E57DA2-52B3-473B-BC2B-2BF0DB8ED2D3}"/>
              </a:ext>
            </a:extLst>
          </p:cNvPr>
          <p:cNvGrpSpPr/>
          <p:nvPr/>
        </p:nvGrpSpPr>
        <p:grpSpPr>
          <a:xfrm>
            <a:off x="669779" y="5652015"/>
            <a:ext cx="659909" cy="553905"/>
            <a:chOff x="-1361884" y="4840799"/>
            <a:chExt cx="482046" cy="477767"/>
          </a:xfrm>
        </p:grpSpPr>
        <p:pic>
          <p:nvPicPr>
            <p:cNvPr id="105" name="Picture 104">
              <a:extLst>
                <a:ext uri="{FF2B5EF4-FFF2-40B4-BE49-F238E27FC236}">
                  <a16:creationId xmlns="" xmlns:a16="http://schemas.microsoft.com/office/drawing/2014/main" id="{4ECEE579-337C-4CCD-9878-9B8DBC5E6EF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83" t="2501" r="80244" b="80233"/>
            <a:stretch/>
          </p:blipFill>
          <p:spPr>
            <a:xfrm flipH="1">
              <a:off x="-1361884" y="4988688"/>
              <a:ext cx="482046" cy="329878"/>
            </a:xfrm>
            <a:prstGeom prst="rect">
              <a:avLst/>
            </a:prstGeom>
          </p:spPr>
        </p:pic>
        <p:grpSp>
          <p:nvGrpSpPr>
            <p:cNvPr id="106" name="Group 105">
              <a:extLst>
                <a:ext uri="{FF2B5EF4-FFF2-40B4-BE49-F238E27FC236}">
                  <a16:creationId xmlns="" xmlns:a16="http://schemas.microsoft.com/office/drawing/2014/main" id="{B22FC850-DF9F-4CD2-B65C-0D6FA29B239D}"/>
                </a:ext>
              </a:extLst>
            </p:cNvPr>
            <p:cNvGrpSpPr/>
            <p:nvPr/>
          </p:nvGrpSpPr>
          <p:grpSpPr>
            <a:xfrm>
              <a:off x="-1324066" y="4840799"/>
              <a:ext cx="304301" cy="164395"/>
              <a:chOff x="4551226" y="1428750"/>
              <a:chExt cx="580761" cy="470544"/>
            </a:xfrm>
          </p:grpSpPr>
          <p:pic>
            <p:nvPicPr>
              <p:cNvPr id="109" name="Picture 108">
                <a:extLst>
                  <a:ext uri="{FF2B5EF4-FFF2-40B4-BE49-F238E27FC236}">
                    <a16:creationId xmlns="" xmlns:a16="http://schemas.microsoft.com/office/drawing/2014/main" id="{CF2249A6-398B-4DFB-A079-9AE0DBAF931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818" r="72731"/>
              <a:stretch/>
            </p:blipFill>
            <p:spPr>
              <a:xfrm>
                <a:off x="4551226" y="1428750"/>
                <a:ext cx="145300" cy="462872"/>
              </a:xfrm>
              <a:prstGeom prst="rect">
                <a:avLst/>
              </a:prstGeom>
            </p:spPr>
          </p:pic>
          <p:pic>
            <p:nvPicPr>
              <p:cNvPr id="110" name="Picture 109">
                <a:extLst>
                  <a:ext uri="{FF2B5EF4-FFF2-40B4-BE49-F238E27FC236}">
                    <a16:creationId xmlns="" xmlns:a16="http://schemas.microsoft.com/office/drawing/2014/main" id="{197735EF-D545-426F-A7FB-59170D750CF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818" r="72731"/>
              <a:stretch/>
            </p:blipFill>
            <p:spPr>
              <a:xfrm>
                <a:off x="4684249" y="1433028"/>
                <a:ext cx="145300" cy="462872"/>
              </a:xfrm>
              <a:prstGeom prst="rect">
                <a:avLst/>
              </a:prstGeom>
            </p:spPr>
          </p:pic>
          <p:pic>
            <p:nvPicPr>
              <p:cNvPr id="111" name="Picture 110">
                <a:extLst>
                  <a:ext uri="{FF2B5EF4-FFF2-40B4-BE49-F238E27FC236}">
                    <a16:creationId xmlns="" xmlns:a16="http://schemas.microsoft.com/office/drawing/2014/main" id="{C66E496C-9F7D-4274-9DBE-341B114A253B}"/>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818" r="72731"/>
              <a:stretch/>
            </p:blipFill>
            <p:spPr>
              <a:xfrm>
                <a:off x="4841387" y="1436422"/>
                <a:ext cx="145300" cy="462872"/>
              </a:xfrm>
              <a:prstGeom prst="rect">
                <a:avLst/>
              </a:prstGeom>
            </p:spPr>
          </p:pic>
          <p:pic>
            <p:nvPicPr>
              <p:cNvPr id="112" name="Picture 111">
                <a:extLst>
                  <a:ext uri="{FF2B5EF4-FFF2-40B4-BE49-F238E27FC236}">
                    <a16:creationId xmlns="" xmlns:a16="http://schemas.microsoft.com/office/drawing/2014/main" id="{FC042732-CDBF-43C3-9D3C-6D424D86F7A3}"/>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3818" r="72731"/>
              <a:stretch/>
            </p:blipFill>
            <p:spPr>
              <a:xfrm>
                <a:off x="4986687" y="1428750"/>
                <a:ext cx="145300" cy="462872"/>
              </a:xfrm>
              <a:prstGeom prst="rect">
                <a:avLst/>
              </a:prstGeom>
            </p:spPr>
          </p:pic>
        </p:grpSp>
      </p:grpSp>
      <p:sp>
        <p:nvSpPr>
          <p:cNvPr id="114" name="TextBox 113">
            <a:extLst>
              <a:ext uri="{FF2B5EF4-FFF2-40B4-BE49-F238E27FC236}">
                <a16:creationId xmlns="" xmlns:a16="http://schemas.microsoft.com/office/drawing/2014/main" id="{39C70F3D-9D1C-4B4F-A60E-A90EAA4EA981}"/>
              </a:ext>
            </a:extLst>
          </p:cNvPr>
          <p:cNvSpPr txBox="1"/>
          <p:nvPr/>
        </p:nvSpPr>
        <p:spPr>
          <a:xfrm>
            <a:off x="207746" y="6244020"/>
            <a:ext cx="1811504" cy="261610"/>
          </a:xfrm>
          <a:prstGeom prst="rect">
            <a:avLst/>
          </a:prstGeom>
          <a:noFill/>
        </p:spPr>
        <p:txBody>
          <a:bodyPr wrap="square" rtlCol="0">
            <a:spAutoFit/>
          </a:bodyPr>
          <a:lstStyle/>
          <a:p>
            <a:pPr algn="ctr"/>
            <a:r>
              <a:rPr lang="en-US" sz="1100" b="1" dirty="0">
                <a:latin typeface="Tw Cen MT Condensed" panose="020B0606020104020203" pitchFamily="34" charset="0"/>
              </a:rPr>
              <a:t>MANUFACTURER &amp; DISTRIBUTOR</a:t>
            </a:r>
          </a:p>
        </p:txBody>
      </p:sp>
      <p:sp>
        <p:nvSpPr>
          <p:cNvPr id="19" name="TextBox 18">
            <a:extLst>
              <a:ext uri="{FF2B5EF4-FFF2-40B4-BE49-F238E27FC236}">
                <a16:creationId xmlns="" xmlns:a16="http://schemas.microsoft.com/office/drawing/2014/main" id="{DE926D26-7ABC-4D73-BAC3-09792B217810}"/>
              </a:ext>
            </a:extLst>
          </p:cNvPr>
          <p:cNvSpPr txBox="1"/>
          <p:nvPr/>
        </p:nvSpPr>
        <p:spPr>
          <a:xfrm>
            <a:off x="144999" y="901024"/>
            <a:ext cx="3762297" cy="492443"/>
          </a:xfrm>
          <a:prstGeom prst="rect">
            <a:avLst/>
          </a:prstGeom>
          <a:noFill/>
        </p:spPr>
        <p:txBody>
          <a:bodyPr wrap="square" rtlCol="0">
            <a:spAutoFit/>
          </a:bodyPr>
          <a:lstStyle/>
          <a:p>
            <a:r>
              <a:rPr lang="en-US" sz="1400" b="1" dirty="0">
                <a:solidFill>
                  <a:srgbClr val="F1500F"/>
                </a:solidFill>
                <a:latin typeface="Arial Narrow" panose="020B0606020202030204" pitchFamily="34" charset="0"/>
              </a:rPr>
              <a:t>What is the Sugary Beverage Tax?</a:t>
            </a:r>
            <a:r>
              <a:rPr lang="en-US" sz="1200" b="1" dirty="0">
                <a:solidFill>
                  <a:srgbClr val="F1500F"/>
                </a:solidFill>
                <a:latin typeface="Arial Narrow" panose="020B0606020202030204" pitchFamily="34" charset="0"/>
              </a:rPr>
              <a:t> </a:t>
            </a:r>
            <a:r>
              <a:rPr lang="en-US" sz="1200" dirty="0">
                <a:solidFill>
                  <a:srgbClr val="000000"/>
                </a:solidFill>
                <a:latin typeface="Arial Narrow" panose="020B0606020202030204" pitchFamily="34" charset="0"/>
              </a:rPr>
              <a:t>An additional </a:t>
            </a:r>
            <a:r>
              <a:rPr lang="en-US" sz="1200" b="1" dirty="0">
                <a:solidFill>
                  <a:srgbClr val="000000"/>
                </a:solidFill>
                <a:latin typeface="Arial Narrow" panose="020B0606020202030204" pitchFamily="34" charset="0"/>
              </a:rPr>
              <a:t>distribution tax </a:t>
            </a:r>
            <a:r>
              <a:rPr lang="en-US" sz="1200" dirty="0">
                <a:solidFill>
                  <a:srgbClr val="000000"/>
                </a:solidFill>
                <a:latin typeface="Arial Narrow" panose="020B0606020202030204" pitchFamily="34" charset="0"/>
              </a:rPr>
              <a:t>on sugar sweetened beverages sold in </a:t>
            </a:r>
            <a:r>
              <a:rPr lang="en-US" sz="1200" b="1" dirty="0">
                <a:solidFill>
                  <a:srgbClr val="000000"/>
                </a:solidFill>
                <a:latin typeface="Arial Narrow" panose="020B0606020202030204" pitchFamily="34" charset="0"/>
              </a:rPr>
              <a:t>Seattle</a:t>
            </a:r>
            <a:r>
              <a:rPr lang="en-US" sz="1200" dirty="0">
                <a:solidFill>
                  <a:srgbClr val="000000"/>
                </a:solidFill>
                <a:latin typeface="Arial Narrow" panose="020B0606020202030204" pitchFamily="34" charset="0"/>
              </a:rPr>
              <a:t>. </a:t>
            </a:r>
            <a:endParaRPr lang="en-US" sz="1200" b="1" dirty="0">
              <a:solidFill>
                <a:srgbClr val="F1500F"/>
              </a:solidFill>
              <a:latin typeface="Arial Narrow" panose="020B0606020202030204" pitchFamily="34" charset="0"/>
            </a:endParaRPr>
          </a:p>
        </p:txBody>
      </p:sp>
      <p:sp>
        <p:nvSpPr>
          <p:cNvPr id="141" name="TextBox 140">
            <a:extLst>
              <a:ext uri="{FF2B5EF4-FFF2-40B4-BE49-F238E27FC236}">
                <a16:creationId xmlns="" xmlns:a16="http://schemas.microsoft.com/office/drawing/2014/main" id="{7772D58A-D984-4410-BCB2-42FCA7BC9944}"/>
              </a:ext>
            </a:extLst>
          </p:cNvPr>
          <p:cNvSpPr txBox="1"/>
          <p:nvPr/>
        </p:nvSpPr>
        <p:spPr>
          <a:xfrm>
            <a:off x="1828800" y="5294664"/>
            <a:ext cx="3096799" cy="276999"/>
          </a:xfrm>
          <a:prstGeom prst="rect">
            <a:avLst/>
          </a:prstGeom>
          <a:noFill/>
          <a:ln>
            <a:noFill/>
          </a:ln>
        </p:spPr>
        <p:txBody>
          <a:bodyPr wrap="square" rtlCol="0">
            <a:spAutoFit/>
          </a:bodyPr>
          <a:lstStyle/>
          <a:p>
            <a:r>
              <a:rPr lang="en-US" sz="1200" b="1" dirty="0">
                <a:solidFill>
                  <a:srgbClr val="F1500F"/>
                </a:solidFill>
                <a:latin typeface="Segoe Print" panose="02000600000000000000" pitchFamily="2" charset="0"/>
              </a:rPr>
              <a:t>Journey of Your Soda</a:t>
            </a:r>
            <a:endParaRPr lang="en-US" sz="1100" b="1" dirty="0">
              <a:solidFill>
                <a:srgbClr val="F1500F"/>
              </a:solidFill>
              <a:latin typeface="Segoe Print" panose="02000600000000000000" pitchFamily="2" charset="0"/>
            </a:endParaRPr>
          </a:p>
        </p:txBody>
      </p:sp>
      <p:sp>
        <p:nvSpPr>
          <p:cNvPr id="142" name="TextBox 141">
            <a:extLst>
              <a:ext uri="{FF2B5EF4-FFF2-40B4-BE49-F238E27FC236}">
                <a16:creationId xmlns="" xmlns:a16="http://schemas.microsoft.com/office/drawing/2014/main" id="{7772D58A-D984-4410-BCB2-42FCA7BC9944}"/>
              </a:ext>
            </a:extLst>
          </p:cNvPr>
          <p:cNvSpPr txBox="1"/>
          <p:nvPr/>
        </p:nvSpPr>
        <p:spPr>
          <a:xfrm>
            <a:off x="141977" y="1421363"/>
            <a:ext cx="5655573" cy="861774"/>
          </a:xfrm>
          <a:prstGeom prst="rect">
            <a:avLst/>
          </a:prstGeom>
          <a:noFill/>
        </p:spPr>
        <p:txBody>
          <a:bodyPr wrap="square" rtlCol="0">
            <a:spAutoFit/>
          </a:bodyPr>
          <a:lstStyle/>
          <a:p>
            <a:pPr marL="0" lvl="1"/>
            <a:r>
              <a:rPr lang="en-US" sz="1400" b="1" dirty="0">
                <a:solidFill>
                  <a:srgbClr val="F1500F"/>
                </a:solidFill>
                <a:latin typeface="Arial Narrow" panose="020B0606020202030204" pitchFamily="34" charset="0"/>
              </a:rPr>
              <a:t>How will the tax benefit our community? </a:t>
            </a:r>
            <a:r>
              <a:rPr lang="en-US" sz="1200" dirty="0">
                <a:solidFill>
                  <a:schemeClr val="tx1">
                    <a:hueOff val="0"/>
                    <a:satOff val="0"/>
                    <a:lumOff val="0"/>
                    <a:alphaOff val="0"/>
                  </a:schemeClr>
                </a:solidFill>
                <a:latin typeface="Arial Narrow" panose="020B0606020202030204" pitchFamily="34" charset="0"/>
              </a:rPr>
              <a:t>The City wants the cost of soda to go up so we will drink less of it. If we drink less, we can reduce the disproportionate burden of diabetes, obesity and other health risks in our communities. In addition, the money raised from the tax will come back to our communities through promoting &amp; increasing access to healthy foods.</a:t>
            </a:r>
            <a:endParaRPr lang="en-US" sz="1200" b="1" dirty="0">
              <a:solidFill>
                <a:srgbClr val="F1500F"/>
              </a:solidFill>
              <a:latin typeface="Arial Narrow" panose="020B0606020202030204" pitchFamily="34" charset="0"/>
            </a:endParaRPr>
          </a:p>
        </p:txBody>
      </p:sp>
      <p:sp>
        <p:nvSpPr>
          <p:cNvPr id="92" name="Rectangle 91">
            <a:extLst>
              <a:ext uri="{FF2B5EF4-FFF2-40B4-BE49-F238E27FC236}">
                <a16:creationId xmlns="" xmlns:a16="http://schemas.microsoft.com/office/drawing/2014/main" id="{3F2E26D5-95D0-468E-A85B-3981BD287E16}"/>
              </a:ext>
            </a:extLst>
          </p:cNvPr>
          <p:cNvSpPr/>
          <p:nvPr/>
        </p:nvSpPr>
        <p:spPr>
          <a:xfrm>
            <a:off x="140614" y="2319814"/>
            <a:ext cx="5139327" cy="271869"/>
          </a:xfrm>
          <a:prstGeom prst="rect">
            <a:avLst/>
          </a:prstGeom>
        </p:spPr>
        <p:txBody>
          <a:bodyPr wrap="square">
            <a:spAutoFit/>
          </a:bodyPr>
          <a:lstStyle/>
          <a:p>
            <a:pPr marL="0" lvl="1" fontAlgn="base">
              <a:lnSpc>
                <a:spcPts val="1440"/>
              </a:lnSpc>
              <a:spcBef>
                <a:spcPts val="600"/>
              </a:spcBef>
            </a:pPr>
            <a:r>
              <a:rPr lang="en-US" sz="1200" b="1" dirty="0">
                <a:latin typeface="Arial Narrow" panose="020B0606020202030204" pitchFamily="34" charset="0"/>
              </a:rPr>
              <a:t>Estimated Revenue from the tax is </a:t>
            </a:r>
            <a:r>
              <a:rPr lang="en-US" sz="1200" b="1" dirty="0">
                <a:solidFill>
                  <a:srgbClr val="F1500F"/>
                </a:solidFill>
                <a:latin typeface="Arial Narrow" panose="020B0606020202030204" pitchFamily="34" charset="0"/>
              </a:rPr>
              <a:t>$15 MILLION</a:t>
            </a:r>
            <a:r>
              <a:rPr lang="en-US" sz="1200" b="1" dirty="0">
                <a:latin typeface="Arial Narrow" panose="020B0606020202030204" pitchFamily="34" charset="0"/>
              </a:rPr>
              <a:t> which is to be spent on : </a:t>
            </a:r>
          </a:p>
        </p:txBody>
      </p:sp>
      <p:sp>
        <p:nvSpPr>
          <p:cNvPr id="95" name="TextBox 94">
            <a:extLst>
              <a:ext uri="{FF2B5EF4-FFF2-40B4-BE49-F238E27FC236}">
                <a16:creationId xmlns="" xmlns:a16="http://schemas.microsoft.com/office/drawing/2014/main" id="{58E9B382-3D6F-4623-A138-03F7E62C71E0}"/>
              </a:ext>
            </a:extLst>
          </p:cNvPr>
          <p:cNvSpPr txBox="1"/>
          <p:nvPr/>
        </p:nvSpPr>
        <p:spPr>
          <a:xfrm>
            <a:off x="1968298" y="6253292"/>
            <a:ext cx="1534904" cy="261610"/>
          </a:xfrm>
          <a:prstGeom prst="rect">
            <a:avLst/>
          </a:prstGeom>
          <a:noFill/>
        </p:spPr>
        <p:txBody>
          <a:bodyPr wrap="square" rtlCol="0">
            <a:spAutoFit/>
          </a:bodyPr>
          <a:lstStyle/>
          <a:p>
            <a:pPr algn="ctr"/>
            <a:r>
              <a:rPr lang="en-US" sz="1100" b="1" dirty="0">
                <a:latin typeface="Tw Cen MT Condensed" panose="020B0606020104020203" pitchFamily="34" charset="0"/>
              </a:rPr>
              <a:t>STORES AND RESTAURANTS</a:t>
            </a:r>
          </a:p>
        </p:txBody>
      </p:sp>
      <p:sp>
        <p:nvSpPr>
          <p:cNvPr id="96" name="TextBox 95">
            <a:extLst>
              <a:ext uri="{FF2B5EF4-FFF2-40B4-BE49-F238E27FC236}">
                <a16:creationId xmlns="" xmlns:a16="http://schemas.microsoft.com/office/drawing/2014/main" id="{CD8B5C1B-7D23-4EDB-AE28-7AD3B4E89833}"/>
              </a:ext>
            </a:extLst>
          </p:cNvPr>
          <p:cNvSpPr txBox="1"/>
          <p:nvPr/>
        </p:nvSpPr>
        <p:spPr>
          <a:xfrm>
            <a:off x="3795214" y="6237670"/>
            <a:ext cx="860873" cy="261610"/>
          </a:xfrm>
          <a:prstGeom prst="rect">
            <a:avLst/>
          </a:prstGeom>
          <a:noFill/>
        </p:spPr>
        <p:txBody>
          <a:bodyPr wrap="square" rtlCol="0">
            <a:spAutoFit/>
          </a:bodyPr>
          <a:lstStyle/>
          <a:p>
            <a:pPr algn="ctr"/>
            <a:r>
              <a:rPr lang="en-US" sz="1100" b="1" dirty="0">
                <a:latin typeface="Tw Cen MT Condensed" panose="020B0606020104020203" pitchFamily="34" charset="0"/>
              </a:rPr>
              <a:t>CONSUMERS</a:t>
            </a:r>
          </a:p>
        </p:txBody>
      </p:sp>
      <p:sp>
        <p:nvSpPr>
          <p:cNvPr id="10" name="Rectangle 9">
            <a:extLst>
              <a:ext uri="{FF2B5EF4-FFF2-40B4-BE49-F238E27FC236}">
                <a16:creationId xmlns="" xmlns:a16="http://schemas.microsoft.com/office/drawing/2014/main" id="{4BB2D025-292F-4C65-B344-F1DFBFD434B1}"/>
              </a:ext>
            </a:extLst>
          </p:cNvPr>
          <p:cNvSpPr/>
          <p:nvPr/>
        </p:nvSpPr>
        <p:spPr>
          <a:xfrm>
            <a:off x="149745" y="3642033"/>
            <a:ext cx="4889634" cy="887422"/>
          </a:xfrm>
          <a:prstGeom prst="rect">
            <a:avLst/>
          </a:prstGeom>
        </p:spPr>
        <p:txBody>
          <a:bodyPr wrap="square">
            <a:spAutoFit/>
          </a:bodyPr>
          <a:lstStyle/>
          <a:p>
            <a:pPr marL="0" lvl="1" fontAlgn="base">
              <a:lnSpc>
                <a:spcPts val="1440"/>
              </a:lnSpc>
              <a:spcBef>
                <a:spcPts val="600"/>
              </a:spcBef>
            </a:pPr>
            <a:r>
              <a:rPr lang="en-US" sz="1400" b="1" dirty="0">
                <a:solidFill>
                  <a:srgbClr val="F1500F"/>
                </a:solidFill>
                <a:latin typeface="Arial Narrow" panose="020B0606020202030204" pitchFamily="34" charset="0"/>
              </a:rPr>
              <a:t>Who will pay for the tax?</a:t>
            </a:r>
          </a:p>
          <a:p>
            <a:pPr marL="0" lvl="1" fontAlgn="base">
              <a:lnSpc>
                <a:spcPts val="1200"/>
              </a:lnSpc>
              <a:spcBef>
                <a:spcPts val="600"/>
              </a:spcBef>
            </a:pPr>
            <a:r>
              <a:rPr lang="en-US" sz="1200" i="1" dirty="0">
                <a:solidFill>
                  <a:srgbClr val="000000"/>
                </a:solidFill>
                <a:latin typeface="Arial Narrow" panose="020B0606020202030204" pitchFamily="34" charset="0"/>
              </a:rPr>
              <a:t>Tax paid on </a:t>
            </a:r>
            <a:r>
              <a:rPr lang="en-US" sz="1200" b="1" i="1" dirty="0">
                <a:solidFill>
                  <a:srgbClr val="000000"/>
                </a:solidFill>
                <a:latin typeface="Arial Narrow" panose="020B0606020202030204" pitchFamily="34" charset="0"/>
              </a:rPr>
              <a:t>20 </a:t>
            </a:r>
            <a:r>
              <a:rPr lang="en-US" sz="1200" b="1" i="1" dirty="0" err="1">
                <a:solidFill>
                  <a:srgbClr val="000000"/>
                </a:solidFill>
                <a:latin typeface="Arial Narrow" panose="020B0606020202030204" pitchFamily="34" charset="0"/>
              </a:rPr>
              <a:t>oz</a:t>
            </a:r>
            <a:r>
              <a:rPr lang="en-US" sz="1200" b="1" i="1" dirty="0">
                <a:solidFill>
                  <a:srgbClr val="000000"/>
                </a:solidFill>
                <a:latin typeface="Arial Narrow" panose="020B0606020202030204" pitchFamily="34" charset="0"/>
              </a:rPr>
              <a:t> bottle </a:t>
            </a:r>
            <a:r>
              <a:rPr lang="en-US" sz="1200" i="1" dirty="0">
                <a:solidFill>
                  <a:srgbClr val="000000"/>
                </a:solidFill>
                <a:latin typeface="Arial Narrow" panose="020B0606020202030204" pitchFamily="34" charset="0"/>
              </a:rPr>
              <a:t>of soda </a:t>
            </a:r>
            <a:r>
              <a:rPr lang="en-US" sz="1200" dirty="0">
                <a:solidFill>
                  <a:srgbClr val="000000"/>
                </a:solidFill>
                <a:latin typeface="Arial Narrow" panose="020B0606020202030204" pitchFamily="34" charset="0"/>
              </a:rPr>
              <a:t>= </a:t>
            </a:r>
            <a:r>
              <a:rPr lang="en-US" sz="1200" b="1" dirty="0">
                <a:solidFill>
                  <a:srgbClr val="000000"/>
                </a:solidFill>
                <a:latin typeface="Arial Narrow" panose="020B0606020202030204" pitchFamily="34" charset="0"/>
              </a:rPr>
              <a:t>$ 0.35</a:t>
            </a:r>
          </a:p>
          <a:p>
            <a:pPr marL="0" lvl="1" fontAlgn="base">
              <a:lnSpc>
                <a:spcPts val="1200"/>
              </a:lnSpc>
              <a:spcBef>
                <a:spcPts val="600"/>
              </a:spcBef>
            </a:pPr>
            <a:r>
              <a:rPr lang="en-US" sz="1200" dirty="0">
                <a:solidFill>
                  <a:srgbClr val="000000"/>
                </a:solidFill>
                <a:latin typeface="Arial Narrow" panose="020B0606020202030204" pitchFamily="34" charset="0"/>
              </a:rPr>
              <a:t>The tax will be paid by </a:t>
            </a:r>
            <a:r>
              <a:rPr lang="en-US" sz="1200" i="1" dirty="0">
                <a:solidFill>
                  <a:srgbClr val="000000"/>
                </a:solidFill>
                <a:latin typeface="Arial Narrow" panose="020B0606020202030204" pitchFamily="34" charset="0"/>
              </a:rPr>
              <a:t>the distributors</a:t>
            </a:r>
            <a:r>
              <a:rPr lang="en-US" sz="1200" dirty="0">
                <a:solidFill>
                  <a:srgbClr val="000000"/>
                </a:solidFill>
                <a:latin typeface="Arial Narrow" panose="020B0606020202030204" pitchFamily="34" charset="0"/>
              </a:rPr>
              <a:t> to the </a:t>
            </a:r>
            <a:r>
              <a:rPr lang="en-US" sz="1200" i="1" dirty="0">
                <a:solidFill>
                  <a:srgbClr val="000000"/>
                </a:solidFill>
                <a:latin typeface="Arial Narrow" panose="020B0606020202030204" pitchFamily="34" charset="0"/>
              </a:rPr>
              <a:t>City</a:t>
            </a:r>
            <a:r>
              <a:rPr lang="en-US" sz="1200" dirty="0">
                <a:solidFill>
                  <a:srgbClr val="000000"/>
                </a:solidFill>
                <a:latin typeface="Arial Narrow" panose="020B0606020202030204" pitchFamily="34" charset="0"/>
              </a:rPr>
              <a:t> BUT eventually the money comes out of 3 pockets:</a:t>
            </a:r>
          </a:p>
        </p:txBody>
      </p:sp>
      <p:sp>
        <p:nvSpPr>
          <p:cNvPr id="12" name="Rectangle 11">
            <a:extLst>
              <a:ext uri="{FF2B5EF4-FFF2-40B4-BE49-F238E27FC236}">
                <a16:creationId xmlns="" xmlns:a16="http://schemas.microsoft.com/office/drawing/2014/main" id="{90AD36CE-E0EF-4940-8455-EF9A7EDFCFFA}"/>
              </a:ext>
            </a:extLst>
          </p:cNvPr>
          <p:cNvSpPr/>
          <p:nvPr/>
        </p:nvSpPr>
        <p:spPr>
          <a:xfrm>
            <a:off x="5100820" y="5492391"/>
            <a:ext cx="1829316" cy="892552"/>
          </a:xfrm>
          <a:prstGeom prst="rect">
            <a:avLst/>
          </a:prstGeom>
        </p:spPr>
        <p:txBody>
          <a:bodyPr wrap="square">
            <a:spAutoFit/>
          </a:bodyPr>
          <a:lstStyle/>
          <a:p>
            <a:r>
              <a:rPr lang="en-US" sz="1050" i="1" dirty="0">
                <a:solidFill>
                  <a:schemeClr val="bg1"/>
                </a:solidFill>
                <a:latin typeface="Arial Narrow" panose="020B0606020202030204" pitchFamily="34" charset="0"/>
              </a:rPr>
              <a:t> ‘During their lifetime, half of all Hispanic men and women and non-Hispanic black women are predicted to develop the disease.’</a:t>
            </a:r>
          </a:p>
          <a:p>
            <a:pPr algn="r"/>
            <a:r>
              <a:rPr lang="en-US" sz="1000" i="1" dirty="0">
                <a:solidFill>
                  <a:schemeClr val="bg1"/>
                </a:solidFill>
                <a:latin typeface="Arial Narrow" panose="020B0606020202030204" pitchFamily="34" charset="0"/>
              </a:rPr>
              <a:t>~ Center for Disease Control</a:t>
            </a:r>
          </a:p>
        </p:txBody>
      </p:sp>
      <p:sp>
        <p:nvSpPr>
          <p:cNvPr id="120" name="Rectangle 119">
            <a:extLst>
              <a:ext uri="{FF2B5EF4-FFF2-40B4-BE49-F238E27FC236}">
                <a16:creationId xmlns="" xmlns:a16="http://schemas.microsoft.com/office/drawing/2014/main" id="{BB1A1244-0AA1-46ED-9077-9CCB0F6E9435}"/>
              </a:ext>
            </a:extLst>
          </p:cNvPr>
          <p:cNvSpPr/>
          <p:nvPr/>
        </p:nvSpPr>
        <p:spPr>
          <a:xfrm>
            <a:off x="2699666" y="2637314"/>
            <a:ext cx="2554875" cy="861774"/>
          </a:xfrm>
          <a:prstGeom prst="rect">
            <a:avLst/>
          </a:prstGeom>
        </p:spPr>
        <p:txBody>
          <a:bodyPr wrap="square">
            <a:spAutoFit/>
          </a:bodyPr>
          <a:lstStyle/>
          <a:p>
            <a:pPr marL="171450" lvl="1" indent="-171450" fontAlgn="base">
              <a:lnSpc>
                <a:spcPts val="1200"/>
              </a:lnSpc>
              <a:spcBef>
                <a:spcPts val="600"/>
              </a:spcBef>
              <a:buFont typeface="Wingdings" panose="05000000000000000000" pitchFamily="2" charset="2"/>
              <a:buChar char="ü"/>
            </a:pPr>
            <a:r>
              <a:rPr lang="en-US" sz="1100" dirty="0">
                <a:solidFill>
                  <a:srgbClr val="000000"/>
                </a:solidFill>
                <a:latin typeface="Arial Narrow" panose="020B0606020202030204" pitchFamily="34" charset="0"/>
              </a:rPr>
              <a:t>13</a:t>
            </a:r>
            <a:r>
              <a:rPr lang="en-US" sz="1100" baseline="30000" dirty="0">
                <a:solidFill>
                  <a:srgbClr val="000000"/>
                </a:solidFill>
                <a:latin typeface="Arial Narrow" panose="020B0606020202030204" pitchFamily="34" charset="0"/>
              </a:rPr>
              <a:t>th</a:t>
            </a:r>
            <a:r>
              <a:rPr lang="en-US" sz="1100" dirty="0">
                <a:solidFill>
                  <a:srgbClr val="000000"/>
                </a:solidFill>
                <a:latin typeface="Arial Narrow" panose="020B0606020202030204" pitchFamily="34" charset="0"/>
              </a:rPr>
              <a:t> Year Promise Scholarship Program</a:t>
            </a:r>
          </a:p>
          <a:p>
            <a:pPr marL="171450" lvl="1" indent="-171450" fontAlgn="base">
              <a:lnSpc>
                <a:spcPts val="1200"/>
              </a:lnSpc>
              <a:spcBef>
                <a:spcPts val="600"/>
              </a:spcBef>
              <a:buFont typeface="Wingdings" panose="05000000000000000000" pitchFamily="2" charset="2"/>
              <a:buChar char="ü"/>
            </a:pPr>
            <a:r>
              <a:rPr lang="en-US" sz="1100" dirty="0">
                <a:solidFill>
                  <a:srgbClr val="000000"/>
                </a:solidFill>
                <a:latin typeface="Arial Narrow" panose="020B0606020202030204" pitchFamily="34" charset="0"/>
              </a:rPr>
              <a:t>Public health nutrition programs &amp; awareness on diabetes &amp; obesity</a:t>
            </a:r>
          </a:p>
          <a:p>
            <a:pPr marL="171450" lvl="1" indent="-171450" fontAlgn="base">
              <a:lnSpc>
                <a:spcPts val="1200"/>
              </a:lnSpc>
              <a:spcBef>
                <a:spcPts val="600"/>
              </a:spcBef>
              <a:buFont typeface="Wingdings" panose="05000000000000000000" pitchFamily="2" charset="2"/>
              <a:buChar char="ü"/>
            </a:pPr>
            <a:r>
              <a:rPr lang="en-US" sz="1100" b="0" i="0" u="none" strike="noStrike" dirty="0">
                <a:solidFill>
                  <a:srgbClr val="000000"/>
                </a:solidFill>
                <a:effectLst/>
                <a:latin typeface="Arial Narrow" panose="020B0606020202030204" pitchFamily="34" charset="0"/>
              </a:rPr>
              <a:t>Job Training for workers affected by the tax</a:t>
            </a:r>
          </a:p>
        </p:txBody>
      </p:sp>
      <p:sp>
        <p:nvSpPr>
          <p:cNvPr id="13" name="Rectangle 12">
            <a:extLst>
              <a:ext uri="{FF2B5EF4-FFF2-40B4-BE49-F238E27FC236}">
                <a16:creationId xmlns="" xmlns:a16="http://schemas.microsoft.com/office/drawing/2014/main" id="{619E48A4-E56D-43A9-9A05-34C10C810FE1}"/>
              </a:ext>
            </a:extLst>
          </p:cNvPr>
          <p:cNvSpPr/>
          <p:nvPr/>
        </p:nvSpPr>
        <p:spPr>
          <a:xfrm>
            <a:off x="186068" y="2641601"/>
            <a:ext cx="4994800" cy="928850"/>
          </a:xfrm>
          <a:prstGeom prst="rect">
            <a:avLst/>
          </a:prstGeom>
          <a:noFill/>
          <a:ln w="12700">
            <a:solidFill>
              <a:srgbClr val="F1500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120">
            <a:extLst>
              <a:ext uri="{FF2B5EF4-FFF2-40B4-BE49-F238E27FC236}">
                <a16:creationId xmlns="" xmlns:a16="http://schemas.microsoft.com/office/drawing/2014/main" id="{D4CDDB74-6DE2-4593-8D4D-51BF51E5440B}"/>
              </a:ext>
            </a:extLst>
          </p:cNvPr>
          <p:cNvSpPr/>
          <p:nvPr/>
        </p:nvSpPr>
        <p:spPr>
          <a:xfrm>
            <a:off x="135269" y="2644530"/>
            <a:ext cx="5107280" cy="938719"/>
          </a:xfrm>
          <a:prstGeom prst="rect">
            <a:avLst/>
          </a:prstGeom>
        </p:spPr>
        <p:txBody>
          <a:bodyPr wrap="square">
            <a:spAutoFit/>
          </a:bodyPr>
          <a:lstStyle/>
          <a:p>
            <a:pPr marL="171450" lvl="1" indent="-171450" fontAlgn="base">
              <a:lnSpc>
                <a:spcPts val="1200"/>
              </a:lnSpc>
              <a:spcBef>
                <a:spcPts val="600"/>
              </a:spcBef>
              <a:buFont typeface="Wingdings" panose="05000000000000000000" pitchFamily="2" charset="2"/>
              <a:buChar char="ü"/>
            </a:pPr>
            <a:r>
              <a:rPr lang="en-US" sz="1200" dirty="0">
                <a:latin typeface="Arial Narrow" panose="020B0606020202030204" pitchFamily="34" charset="0"/>
              </a:rPr>
              <a:t>Closing the Food Security Gap</a:t>
            </a:r>
          </a:p>
          <a:p>
            <a:pPr marL="171450" lvl="1" indent="-171450" fontAlgn="base">
              <a:lnSpc>
                <a:spcPts val="1200"/>
              </a:lnSpc>
              <a:spcBef>
                <a:spcPts val="600"/>
              </a:spcBef>
              <a:buFont typeface="Wingdings" panose="05000000000000000000" pitchFamily="2" charset="2"/>
              <a:buChar char="ü"/>
            </a:pPr>
            <a:r>
              <a:rPr lang="en-US" sz="1100" dirty="0">
                <a:solidFill>
                  <a:srgbClr val="000000"/>
                </a:solidFill>
                <a:latin typeface="Arial Narrow" panose="020B0606020202030204" pitchFamily="34" charset="0"/>
              </a:rPr>
              <a:t>Fresh Bucks, Fresh Go</a:t>
            </a:r>
          </a:p>
          <a:p>
            <a:pPr marL="171450" lvl="1" indent="-171450" fontAlgn="base">
              <a:lnSpc>
                <a:spcPts val="1200"/>
              </a:lnSpc>
              <a:spcBef>
                <a:spcPts val="600"/>
              </a:spcBef>
              <a:buFont typeface="Wingdings" panose="05000000000000000000" pitchFamily="2" charset="2"/>
              <a:buChar char="ü"/>
            </a:pPr>
            <a:r>
              <a:rPr lang="en-US" sz="1100" dirty="0">
                <a:solidFill>
                  <a:srgbClr val="000000"/>
                </a:solidFill>
                <a:latin typeface="Arial Narrow" panose="020B0606020202030204" pitchFamily="34" charset="0"/>
              </a:rPr>
              <a:t>Seattle Food Action Plan</a:t>
            </a:r>
          </a:p>
          <a:p>
            <a:pPr marL="171450" lvl="1" indent="-171450" fontAlgn="base">
              <a:lnSpc>
                <a:spcPts val="1200"/>
              </a:lnSpc>
              <a:spcBef>
                <a:spcPts val="600"/>
              </a:spcBef>
              <a:buFont typeface="Wingdings" panose="05000000000000000000" pitchFamily="2" charset="2"/>
              <a:buChar char="ü"/>
            </a:pPr>
            <a:r>
              <a:rPr lang="en-US" sz="1100" b="0" i="0" u="none" strike="noStrike" dirty="0">
                <a:solidFill>
                  <a:srgbClr val="000000"/>
                </a:solidFill>
                <a:effectLst/>
                <a:latin typeface="Arial Narrow" panose="020B0606020202030204" pitchFamily="34" charset="0"/>
              </a:rPr>
              <a:t>Early Education, Seattle Preschool Program</a:t>
            </a:r>
          </a:p>
        </p:txBody>
      </p:sp>
      <p:pic>
        <p:nvPicPr>
          <p:cNvPr id="16" name="Picture 15">
            <a:extLst>
              <a:ext uri="{FF2B5EF4-FFF2-40B4-BE49-F238E27FC236}">
                <a16:creationId xmlns="" xmlns:a16="http://schemas.microsoft.com/office/drawing/2014/main" id="{96BD9207-A3E3-4BB4-9897-34799C19ED8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b="13456"/>
          <a:stretch/>
        </p:blipFill>
        <p:spPr>
          <a:xfrm>
            <a:off x="158678" y="231048"/>
            <a:ext cx="687549" cy="546538"/>
          </a:xfrm>
          <a:prstGeom prst="rect">
            <a:avLst/>
          </a:prstGeom>
        </p:spPr>
      </p:pic>
      <p:cxnSp>
        <p:nvCxnSpPr>
          <p:cNvPr id="138" name="Straight Connector 137">
            <a:extLst>
              <a:ext uri="{FF2B5EF4-FFF2-40B4-BE49-F238E27FC236}">
                <a16:creationId xmlns="" xmlns:a16="http://schemas.microsoft.com/office/drawing/2014/main" id="{47CA94B6-A624-42A6-8F9E-287C55762135}"/>
              </a:ext>
            </a:extLst>
          </p:cNvPr>
          <p:cNvCxnSpPr>
            <a:cxnSpLocks/>
          </p:cNvCxnSpPr>
          <p:nvPr/>
        </p:nvCxnSpPr>
        <p:spPr>
          <a:xfrm>
            <a:off x="478951" y="5426601"/>
            <a:ext cx="1371600" cy="0"/>
          </a:xfrm>
          <a:prstGeom prst="line">
            <a:avLst/>
          </a:prstGeom>
          <a:ln w="19050">
            <a:solidFill>
              <a:srgbClr val="F1500F"/>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 xmlns:a16="http://schemas.microsoft.com/office/drawing/2014/main" id="{628C533E-FF16-4DB3-AFB1-A3E9F5E9AFC0}"/>
              </a:ext>
            </a:extLst>
          </p:cNvPr>
          <p:cNvCxnSpPr>
            <a:cxnSpLocks/>
          </p:cNvCxnSpPr>
          <p:nvPr/>
        </p:nvCxnSpPr>
        <p:spPr>
          <a:xfrm>
            <a:off x="3647601" y="5426601"/>
            <a:ext cx="1005840" cy="0"/>
          </a:xfrm>
          <a:prstGeom prst="line">
            <a:avLst/>
          </a:prstGeom>
          <a:ln w="19050">
            <a:solidFill>
              <a:srgbClr val="F1500F"/>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74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a:extLst>
              <a:ext uri="{FF2B5EF4-FFF2-40B4-BE49-F238E27FC236}">
                <a16:creationId xmlns="" xmlns:a16="http://schemas.microsoft.com/office/drawing/2014/main" id="{86016765-C1E7-421B-A825-5A084AF5EC1B}"/>
              </a:ext>
            </a:extLst>
          </p:cNvPr>
          <p:cNvSpPr/>
          <p:nvPr/>
        </p:nvSpPr>
        <p:spPr>
          <a:xfrm>
            <a:off x="-8155" y="6910386"/>
            <a:ext cx="6858000" cy="2076859"/>
          </a:xfrm>
          <a:prstGeom prst="rect">
            <a:avLst/>
          </a:prstGeom>
          <a:solidFill>
            <a:srgbClr val="FFDE80">
              <a:alpha val="6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1" name="Picture 30">
            <a:extLst>
              <a:ext uri="{FF2B5EF4-FFF2-40B4-BE49-F238E27FC236}">
                <a16:creationId xmlns="" xmlns:a16="http://schemas.microsoft.com/office/drawing/2014/main" id="{BB31F869-21FA-4610-923C-F918BF427EF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530" t="5821" r="82018" b="10772"/>
          <a:stretch/>
        </p:blipFill>
        <p:spPr>
          <a:xfrm>
            <a:off x="4883157" y="-26457"/>
            <a:ext cx="1984575" cy="9192962"/>
          </a:xfrm>
          <a:prstGeom prst="rect">
            <a:avLst/>
          </a:prstGeom>
        </p:spPr>
      </p:pic>
      <p:sp>
        <p:nvSpPr>
          <p:cNvPr id="3" name="Content Placeholder 2">
            <a:extLst>
              <a:ext uri="{FF2B5EF4-FFF2-40B4-BE49-F238E27FC236}">
                <a16:creationId xmlns="" xmlns:a16="http://schemas.microsoft.com/office/drawing/2014/main" id="{4A3CA312-6679-4240-BA2C-4597C35DB6CE}"/>
              </a:ext>
            </a:extLst>
          </p:cNvPr>
          <p:cNvSpPr>
            <a:spLocks noGrp="1"/>
          </p:cNvSpPr>
          <p:nvPr>
            <p:ph idx="1"/>
          </p:nvPr>
        </p:nvSpPr>
        <p:spPr>
          <a:xfrm>
            <a:off x="139701" y="922634"/>
            <a:ext cx="5538132" cy="992794"/>
          </a:xfrm>
        </p:spPr>
        <p:txBody>
          <a:bodyPr>
            <a:normAutofit fontScale="92500"/>
          </a:bodyPr>
          <a:lstStyle/>
          <a:p>
            <a:pPr marL="0" indent="0" defTabSz="457200" fontAlgn="base">
              <a:lnSpc>
                <a:spcPct val="120000"/>
              </a:lnSpc>
              <a:buNone/>
            </a:pPr>
            <a:r>
              <a:rPr lang="en-US" sz="1400" b="1" dirty="0">
                <a:solidFill>
                  <a:srgbClr val="F1500F"/>
                </a:solidFill>
                <a:latin typeface="Arial Narrow" panose="020B0606020202030204" pitchFamily="34" charset="0"/>
              </a:rPr>
              <a:t>What is the Food Security Gap? </a:t>
            </a:r>
            <a:r>
              <a:rPr lang="en-US" sz="1200" dirty="0">
                <a:latin typeface="Arial Narrow" panose="020B0606020202030204" pitchFamily="34" charset="0"/>
              </a:rPr>
              <a:t>There are thousands of households in King County who cannot afford the cost of fresh and healthy foods, neither do they qualify for benefits like EBT, SNAP or Fresh Bucks programs because they make just about enough to fall outside the 200% of federal poverty level. These households in the fringes of poverty level constitute the food security gap.  </a:t>
            </a:r>
          </a:p>
        </p:txBody>
      </p:sp>
      <p:sp>
        <p:nvSpPr>
          <p:cNvPr id="11" name="Subtitle 2">
            <a:extLst>
              <a:ext uri="{FF2B5EF4-FFF2-40B4-BE49-F238E27FC236}">
                <a16:creationId xmlns="" xmlns:a16="http://schemas.microsoft.com/office/drawing/2014/main" id="{54BEE0F7-299D-4773-B6D0-5FC61E8CC4F4}"/>
              </a:ext>
            </a:extLst>
          </p:cNvPr>
          <p:cNvSpPr txBox="1">
            <a:spLocks/>
          </p:cNvSpPr>
          <p:nvPr/>
        </p:nvSpPr>
        <p:spPr>
          <a:xfrm>
            <a:off x="5099050" y="6829866"/>
            <a:ext cx="1838531" cy="186528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ts val="1800"/>
              </a:lnSpc>
              <a:spcBef>
                <a:spcPts val="600"/>
              </a:spcBef>
              <a:buNone/>
            </a:pPr>
            <a:r>
              <a:rPr lang="en-US" sz="1200" b="1" dirty="0">
                <a:latin typeface="Arial Narrow" panose="020B0606020202030204" pitchFamily="34" charset="0"/>
              </a:rPr>
              <a:t>Between </a:t>
            </a:r>
            <a:r>
              <a:rPr lang="en-US" sz="1400" b="1" dirty="0"/>
              <a:t>2009 - 2016</a:t>
            </a:r>
          </a:p>
          <a:p>
            <a:pPr marL="0" indent="0" algn="ctr">
              <a:lnSpc>
                <a:spcPts val="1800"/>
              </a:lnSpc>
              <a:spcBef>
                <a:spcPts val="600"/>
              </a:spcBef>
              <a:buNone/>
            </a:pPr>
            <a:r>
              <a:rPr lang="en-US" sz="1400" b="1" dirty="0">
                <a:solidFill>
                  <a:schemeClr val="bg1"/>
                </a:solidFill>
                <a:latin typeface="Arial Narrow" panose="020B0606020202030204" pitchFamily="34" charset="0"/>
              </a:rPr>
              <a:t> </a:t>
            </a:r>
            <a:r>
              <a:rPr lang="en-US" sz="1600" b="1" dirty="0">
                <a:solidFill>
                  <a:schemeClr val="bg1"/>
                </a:solidFill>
              </a:rPr>
              <a:t>BIG SODA $PENT</a:t>
            </a:r>
            <a:endParaRPr lang="en-US" sz="1400" b="1" dirty="0">
              <a:solidFill>
                <a:schemeClr val="bg1"/>
              </a:solidFill>
              <a:latin typeface="Arial Narrow" panose="020B0606020202030204" pitchFamily="34" charset="0"/>
            </a:endParaRPr>
          </a:p>
          <a:p>
            <a:pPr marL="0" indent="0" algn="ctr">
              <a:lnSpc>
                <a:spcPts val="1800"/>
              </a:lnSpc>
              <a:spcBef>
                <a:spcPts val="600"/>
              </a:spcBef>
              <a:buNone/>
            </a:pPr>
            <a:r>
              <a:rPr lang="en-US" sz="1400" b="1" dirty="0">
                <a:solidFill>
                  <a:schemeClr val="bg1"/>
                </a:solidFill>
                <a:latin typeface="Arial Narrow" panose="020B0606020202030204" pitchFamily="34" charset="0"/>
              </a:rPr>
              <a:t> </a:t>
            </a:r>
            <a:r>
              <a:rPr lang="en-US" sz="1200" b="1" dirty="0">
                <a:solidFill>
                  <a:schemeClr val="bg1"/>
                </a:solidFill>
                <a:latin typeface="Arial Narrow" panose="020B0606020202030204" pitchFamily="34" charset="0"/>
              </a:rPr>
              <a:t>approx. </a:t>
            </a:r>
            <a:r>
              <a:rPr lang="en-US" sz="1800" b="1" dirty="0">
                <a:solidFill>
                  <a:schemeClr val="bg1"/>
                </a:solidFill>
              </a:rPr>
              <a:t>$67 billion</a:t>
            </a:r>
            <a:endParaRPr lang="en-US" sz="1600" b="1" dirty="0">
              <a:solidFill>
                <a:schemeClr val="bg1"/>
              </a:solidFill>
            </a:endParaRPr>
          </a:p>
          <a:p>
            <a:pPr marL="0" indent="0" algn="ctr">
              <a:lnSpc>
                <a:spcPts val="1800"/>
              </a:lnSpc>
              <a:spcBef>
                <a:spcPts val="600"/>
              </a:spcBef>
              <a:buNone/>
            </a:pPr>
            <a:r>
              <a:rPr lang="en-US" sz="1400" b="1" dirty="0">
                <a:solidFill>
                  <a:schemeClr val="bg1"/>
                </a:solidFill>
                <a:latin typeface="Arial Narrow" panose="020B0606020202030204" pitchFamily="34" charset="0"/>
              </a:rPr>
              <a:t>TO DEFEAT </a:t>
            </a:r>
          </a:p>
          <a:p>
            <a:pPr marL="0" indent="0" algn="ctr">
              <a:lnSpc>
                <a:spcPts val="1800"/>
              </a:lnSpc>
              <a:spcBef>
                <a:spcPts val="600"/>
              </a:spcBef>
              <a:buNone/>
            </a:pPr>
            <a:r>
              <a:rPr lang="en-US" sz="1400" b="1" dirty="0">
                <a:solidFill>
                  <a:schemeClr val="bg1"/>
                </a:solidFill>
                <a:latin typeface="Tw Cen MT Condensed" panose="020B0606020104020203" pitchFamily="34" charset="0"/>
              </a:rPr>
              <a:t>SUGARY BEVERAGES TAX</a:t>
            </a:r>
          </a:p>
          <a:p>
            <a:pPr marL="0" indent="0" algn="ctr">
              <a:lnSpc>
                <a:spcPts val="1800"/>
              </a:lnSpc>
              <a:spcBef>
                <a:spcPts val="600"/>
              </a:spcBef>
              <a:buNone/>
            </a:pPr>
            <a:r>
              <a:rPr lang="en-US" sz="1400" b="1" dirty="0">
                <a:solidFill>
                  <a:schemeClr val="bg1"/>
                </a:solidFill>
                <a:latin typeface="Arial Narrow" panose="020B0606020202030204" pitchFamily="34" charset="0"/>
              </a:rPr>
              <a:t>in USA</a:t>
            </a:r>
            <a:endParaRPr lang="en-US" sz="1400" dirty="0">
              <a:solidFill>
                <a:schemeClr val="bg1"/>
              </a:solidFill>
              <a:latin typeface="Arial Narrow" panose="020B0606020202030204" pitchFamily="34" charset="0"/>
            </a:endParaRPr>
          </a:p>
        </p:txBody>
      </p:sp>
      <p:sp>
        <p:nvSpPr>
          <p:cNvPr id="14" name="Rectangle 13">
            <a:extLst>
              <a:ext uri="{FF2B5EF4-FFF2-40B4-BE49-F238E27FC236}">
                <a16:creationId xmlns="" xmlns:a16="http://schemas.microsoft.com/office/drawing/2014/main" id="{60634F1B-6F88-4613-B130-566981EB80CD}"/>
              </a:ext>
            </a:extLst>
          </p:cNvPr>
          <p:cNvSpPr/>
          <p:nvPr/>
        </p:nvSpPr>
        <p:spPr>
          <a:xfrm>
            <a:off x="5695471" y="3105424"/>
            <a:ext cx="914400" cy="125379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06D8AEBC-3B2B-4CD6-9641-A3E946EA7CAD}"/>
              </a:ext>
            </a:extLst>
          </p:cNvPr>
          <p:cNvSpPr/>
          <p:nvPr/>
        </p:nvSpPr>
        <p:spPr>
          <a:xfrm>
            <a:off x="5700998" y="3105425"/>
            <a:ext cx="872355" cy="369332"/>
          </a:xfrm>
          <a:prstGeom prst="rect">
            <a:avLst/>
          </a:prstGeom>
        </p:spPr>
        <p:txBody>
          <a:bodyPr wrap="none">
            <a:spAutoFit/>
          </a:bodyPr>
          <a:lstStyle/>
          <a:p>
            <a:r>
              <a:rPr lang="en-US" b="1" dirty="0">
                <a:solidFill>
                  <a:schemeClr val="bg1"/>
                </a:solidFill>
                <a:latin typeface="Arial Narrow" panose="020B0606020202030204" pitchFamily="34" charset="0"/>
              </a:rPr>
              <a:t>122,000</a:t>
            </a:r>
            <a:endParaRPr lang="en-US" b="1" dirty="0"/>
          </a:p>
        </p:txBody>
      </p:sp>
      <p:grpSp>
        <p:nvGrpSpPr>
          <p:cNvPr id="22" name="Group 21">
            <a:extLst>
              <a:ext uri="{FF2B5EF4-FFF2-40B4-BE49-F238E27FC236}">
                <a16:creationId xmlns="" xmlns:a16="http://schemas.microsoft.com/office/drawing/2014/main" id="{0610E686-C269-4076-847A-348CFF0CD91E}"/>
              </a:ext>
            </a:extLst>
          </p:cNvPr>
          <p:cNvGrpSpPr/>
          <p:nvPr/>
        </p:nvGrpSpPr>
        <p:grpSpPr>
          <a:xfrm>
            <a:off x="5806191" y="3616460"/>
            <a:ext cx="727973" cy="653143"/>
            <a:chOff x="-1776550" y="2286050"/>
            <a:chExt cx="1058093" cy="979665"/>
          </a:xfrm>
        </p:grpSpPr>
        <p:pic>
          <p:nvPicPr>
            <p:cNvPr id="19" name="Picture 18">
              <a:extLst>
                <a:ext uri="{FF2B5EF4-FFF2-40B4-BE49-F238E27FC236}">
                  <a16:creationId xmlns="" xmlns:a16="http://schemas.microsoft.com/office/drawing/2014/main" id="{DFF651A3-8277-4BEA-ABF0-9D4814CBFF5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4261" t="31555" r="44174" b="57738"/>
            <a:stretch/>
          </p:blipFill>
          <p:spPr>
            <a:xfrm>
              <a:off x="-1776550" y="2286050"/>
              <a:ext cx="1058093" cy="979665"/>
            </a:xfrm>
            <a:prstGeom prst="rect">
              <a:avLst/>
            </a:prstGeom>
          </p:spPr>
        </p:pic>
        <p:pic>
          <p:nvPicPr>
            <p:cNvPr id="20" name="Picture 19">
              <a:extLst>
                <a:ext uri="{FF2B5EF4-FFF2-40B4-BE49-F238E27FC236}">
                  <a16:creationId xmlns="" xmlns:a16="http://schemas.microsoft.com/office/drawing/2014/main" id="{B1A864D7-C5BA-48A8-9654-EE8F985EA6B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261" t="18192" r="75834" b="59400"/>
            <a:stretch/>
          </p:blipFill>
          <p:spPr>
            <a:xfrm>
              <a:off x="-1506763" y="2655382"/>
              <a:ext cx="514202" cy="430682"/>
            </a:xfrm>
            <a:prstGeom prst="rect">
              <a:avLst/>
            </a:prstGeom>
          </p:spPr>
        </p:pic>
      </p:grpSp>
      <p:sp>
        <p:nvSpPr>
          <p:cNvPr id="23" name="Rectangle 22">
            <a:extLst>
              <a:ext uri="{FF2B5EF4-FFF2-40B4-BE49-F238E27FC236}">
                <a16:creationId xmlns="" xmlns:a16="http://schemas.microsoft.com/office/drawing/2014/main" id="{79EB9A52-330D-44F3-817B-33304D8DB506}"/>
              </a:ext>
            </a:extLst>
          </p:cNvPr>
          <p:cNvSpPr/>
          <p:nvPr/>
        </p:nvSpPr>
        <p:spPr>
          <a:xfrm>
            <a:off x="5448300" y="2415083"/>
            <a:ext cx="1465046" cy="738664"/>
          </a:xfrm>
          <a:prstGeom prst="rect">
            <a:avLst/>
          </a:prstGeom>
        </p:spPr>
        <p:txBody>
          <a:bodyPr wrap="square">
            <a:spAutoFit/>
          </a:bodyPr>
          <a:lstStyle/>
          <a:p>
            <a:pPr algn="ctr"/>
            <a:r>
              <a:rPr lang="en-US" sz="1400" b="1" dirty="0">
                <a:latin typeface="Tw Cen MT Condensed" panose="020B0606020104020203" pitchFamily="34" charset="0"/>
              </a:rPr>
              <a:t>How many people fall in the Food Security Gap?</a:t>
            </a:r>
          </a:p>
        </p:txBody>
      </p:sp>
      <p:sp>
        <p:nvSpPr>
          <p:cNvPr id="25" name="TextBox 24">
            <a:extLst>
              <a:ext uri="{FF2B5EF4-FFF2-40B4-BE49-F238E27FC236}">
                <a16:creationId xmlns="" xmlns:a16="http://schemas.microsoft.com/office/drawing/2014/main" id="{CE722498-5811-49E7-B7BF-AA2F73A27A95}"/>
              </a:ext>
            </a:extLst>
          </p:cNvPr>
          <p:cNvSpPr txBox="1"/>
          <p:nvPr/>
        </p:nvSpPr>
        <p:spPr>
          <a:xfrm>
            <a:off x="5587319" y="4359221"/>
            <a:ext cx="1140506" cy="292388"/>
          </a:xfrm>
          <a:prstGeom prst="rect">
            <a:avLst/>
          </a:prstGeom>
          <a:noFill/>
        </p:spPr>
        <p:txBody>
          <a:bodyPr wrap="square" rtlCol="0">
            <a:spAutoFit/>
          </a:bodyPr>
          <a:lstStyle/>
          <a:p>
            <a:pPr algn="ctr"/>
            <a:r>
              <a:rPr lang="en-US" sz="1300" b="1" dirty="0">
                <a:solidFill>
                  <a:schemeClr val="bg1"/>
                </a:solidFill>
                <a:latin typeface="Arial Narrow" panose="020B0606020202030204" pitchFamily="34" charset="0"/>
              </a:rPr>
              <a:t>KING COUNTY</a:t>
            </a:r>
          </a:p>
        </p:txBody>
      </p:sp>
      <p:sp>
        <p:nvSpPr>
          <p:cNvPr id="28" name="Rectangle 27">
            <a:extLst>
              <a:ext uri="{FF2B5EF4-FFF2-40B4-BE49-F238E27FC236}">
                <a16:creationId xmlns="" xmlns:a16="http://schemas.microsoft.com/office/drawing/2014/main" id="{4D992B54-F0FE-460C-89B2-EB5A123FECC7}"/>
              </a:ext>
            </a:extLst>
          </p:cNvPr>
          <p:cNvSpPr/>
          <p:nvPr/>
        </p:nvSpPr>
        <p:spPr>
          <a:xfrm>
            <a:off x="0" y="8987246"/>
            <a:ext cx="4429141" cy="15675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ontent Placeholder 2">
            <a:extLst>
              <a:ext uri="{FF2B5EF4-FFF2-40B4-BE49-F238E27FC236}">
                <a16:creationId xmlns="" xmlns:a16="http://schemas.microsoft.com/office/drawing/2014/main" id="{59E56B00-DFD0-423D-A9D5-08206C7D9FD3}"/>
              </a:ext>
            </a:extLst>
          </p:cNvPr>
          <p:cNvSpPr txBox="1">
            <a:spLocks/>
          </p:cNvSpPr>
          <p:nvPr/>
        </p:nvSpPr>
        <p:spPr>
          <a:xfrm>
            <a:off x="139701" y="1844349"/>
            <a:ext cx="5447617" cy="111070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fontAlgn="base">
              <a:lnSpc>
                <a:spcPct val="120000"/>
              </a:lnSpc>
              <a:buFont typeface="Arial" panose="020B0604020202020204" pitchFamily="34" charset="0"/>
              <a:buNone/>
            </a:pPr>
            <a:r>
              <a:rPr lang="en-US" sz="1400" b="1" dirty="0">
                <a:solidFill>
                  <a:srgbClr val="F1500F"/>
                </a:solidFill>
                <a:latin typeface="Arial Narrow" panose="020B0606020202030204" pitchFamily="34" charset="0"/>
              </a:rPr>
              <a:t>Which communities will be most impacted by the tax? </a:t>
            </a:r>
            <a:r>
              <a:rPr lang="en-US" sz="1100" dirty="0">
                <a:latin typeface="Arial Narrow" panose="020B0606020202030204" pitchFamily="34" charset="0"/>
              </a:rPr>
              <a:t>Low income households and communities of color will be most impacted by the tax. These communities are more likely to purchase lower priced beverages such as soda and other sugary drinks. Diet soda, which will not be taxed, is more commonly purchased by middle class and white people.</a:t>
            </a:r>
          </a:p>
          <a:p>
            <a:endParaRPr lang="en-US" sz="1600" b="1" dirty="0">
              <a:latin typeface="Arial Narrow" panose="020B0606020202030204" pitchFamily="34" charset="0"/>
            </a:endParaRPr>
          </a:p>
          <a:p>
            <a:endParaRPr lang="en-US" sz="1600" b="1" dirty="0">
              <a:latin typeface="Arial Narrow" panose="020B0606020202030204" pitchFamily="34" charset="0"/>
            </a:endParaRPr>
          </a:p>
          <a:p>
            <a:endParaRPr lang="en-US" sz="1600" b="1" dirty="0">
              <a:latin typeface="Arial Narrow" panose="020B0606020202030204" pitchFamily="34" charset="0"/>
            </a:endParaRPr>
          </a:p>
        </p:txBody>
      </p:sp>
      <p:sp>
        <p:nvSpPr>
          <p:cNvPr id="32" name="Content Placeholder 2">
            <a:extLst>
              <a:ext uri="{FF2B5EF4-FFF2-40B4-BE49-F238E27FC236}">
                <a16:creationId xmlns="" xmlns:a16="http://schemas.microsoft.com/office/drawing/2014/main" id="{5D30A7A0-17C0-46F4-898C-D2BB6CEE2DAC}"/>
              </a:ext>
            </a:extLst>
          </p:cNvPr>
          <p:cNvSpPr txBox="1">
            <a:spLocks/>
          </p:cNvSpPr>
          <p:nvPr/>
        </p:nvSpPr>
        <p:spPr>
          <a:xfrm>
            <a:off x="133978" y="4188828"/>
            <a:ext cx="4877228" cy="982966"/>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fontAlgn="base">
              <a:lnSpc>
                <a:spcPct val="120000"/>
              </a:lnSpc>
              <a:spcBef>
                <a:spcPts val="600"/>
              </a:spcBef>
              <a:buFont typeface="Arial" panose="020B0604020202020204" pitchFamily="34" charset="0"/>
              <a:buNone/>
            </a:pPr>
            <a:r>
              <a:rPr lang="en-US" sz="1400" b="1" dirty="0">
                <a:solidFill>
                  <a:srgbClr val="F1500F"/>
                </a:solidFill>
                <a:latin typeface="Arial Narrow" panose="020B0606020202030204" pitchFamily="34" charset="0"/>
              </a:rPr>
              <a:t>What is the Fresh Bucks program? </a:t>
            </a:r>
            <a:r>
              <a:rPr lang="en-US" sz="1100" dirty="0">
                <a:latin typeface="Arial Narrow" panose="020B0606020202030204" pitchFamily="34" charset="0"/>
              </a:rPr>
              <a:t>The Fresh Bucks program gives low income families access to affordable, healthy foods. EBT/SNAP users are able to shop at various Farmer’s Markets in surrounding Seattle area and receive a dollar to dollar match for up to $10 which can be used to purchase fruits and vegetables.</a:t>
            </a:r>
            <a:r>
              <a:rPr lang="en-US" sz="1200" dirty="0">
                <a:latin typeface="Arial Narrow" panose="020B0606020202030204" pitchFamily="34" charset="0"/>
              </a:rPr>
              <a:t> </a:t>
            </a:r>
            <a:endParaRPr lang="en-US" sz="1600" b="1" dirty="0">
              <a:latin typeface="Arial Narrow" panose="020B0606020202030204" pitchFamily="34" charset="0"/>
            </a:endParaRPr>
          </a:p>
        </p:txBody>
      </p:sp>
      <p:sp>
        <p:nvSpPr>
          <p:cNvPr id="33" name="Content Placeholder 2">
            <a:extLst>
              <a:ext uri="{FF2B5EF4-FFF2-40B4-BE49-F238E27FC236}">
                <a16:creationId xmlns="" xmlns:a16="http://schemas.microsoft.com/office/drawing/2014/main" id="{87D3F8F6-1BAC-45D6-BFC1-7717F34E9E28}"/>
              </a:ext>
            </a:extLst>
          </p:cNvPr>
          <p:cNvSpPr txBox="1">
            <a:spLocks/>
          </p:cNvSpPr>
          <p:nvPr/>
        </p:nvSpPr>
        <p:spPr>
          <a:xfrm>
            <a:off x="139700" y="2809392"/>
            <a:ext cx="5079890" cy="147588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fontAlgn="base">
              <a:lnSpc>
                <a:spcPct val="120000"/>
              </a:lnSpc>
              <a:buFont typeface="Arial" panose="020B0604020202020204" pitchFamily="34" charset="0"/>
              <a:buNone/>
            </a:pPr>
            <a:r>
              <a:rPr lang="en-US" sz="1400" b="1" dirty="0">
                <a:solidFill>
                  <a:srgbClr val="F1500F"/>
                </a:solidFill>
                <a:latin typeface="Arial Narrow" panose="020B0606020202030204" pitchFamily="34" charset="0"/>
              </a:rPr>
              <a:t>Why do Got Green and its allies support the tax?  </a:t>
            </a:r>
            <a:r>
              <a:rPr lang="en-US" sz="1100" dirty="0">
                <a:latin typeface="Arial Narrow" panose="020B0606020202030204" pitchFamily="34" charset="0"/>
              </a:rPr>
              <a:t>When the City proposed a sugary beverage tax, Got Green didn’t want this to be a missed opportunity. While some argue the cost of the tax outweigh the benefits, Got Green and allies know that the revenue generated from the tax can be reinvested into the communities which will be most impacted by the tax. This tax creates the opportunity to provide access to healthy, affordable foods for working families, including preserving the Fresh Bucks program and others from federal cuts.</a:t>
            </a:r>
            <a:endParaRPr lang="en-US" sz="1050" dirty="0">
              <a:latin typeface="Arial Narrow" panose="020B0606020202030204" pitchFamily="34" charset="0"/>
            </a:endParaRPr>
          </a:p>
        </p:txBody>
      </p:sp>
      <p:sp>
        <p:nvSpPr>
          <p:cNvPr id="34" name="Content Placeholder 2">
            <a:extLst>
              <a:ext uri="{FF2B5EF4-FFF2-40B4-BE49-F238E27FC236}">
                <a16:creationId xmlns="" xmlns:a16="http://schemas.microsoft.com/office/drawing/2014/main" id="{5659EFBF-0488-41FF-84AE-A497475CC15F}"/>
              </a:ext>
            </a:extLst>
          </p:cNvPr>
          <p:cNvSpPr txBox="1">
            <a:spLocks/>
          </p:cNvSpPr>
          <p:nvPr/>
        </p:nvSpPr>
        <p:spPr>
          <a:xfrm>
            <a:off x="133977" y="5243104"/>
            <a:ext cx="4934036" cy="166728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fontAlgn="base">
              <a:lnSpc>
                <a:spcPts val="1200"/>
              </a:lnSpc>
              <a:spcBef>
                <a:spcPts val="300"/>
              </a:spcBef>
              <a:buFont typeface="Arial" panose="020B0604020202020204" pitchFamily="34" charset="0"/>
              <a:buNone/>
            </a:pPr>
            <a:r>
              <a:rPr lang="en-US" sz="1400" b="1" dirty="0">
                <a:solidFill>
                  <a:srgbClr val="F1500F"/>
                </a:solidFill>
                <a:latin typeface="Arial Narrow" panose="020B0606020202030204" pitchFamily="34" charset="0"/>
              </a:rPr>
              <a:t>Is the Tax a job killer? </a:t>
            </a:r>
            <a:r>
              <a:rPr lang="en-US" sz="1100" dirty="0">
                <a:latin typeface="Arial Narrow" panose="020B0606020202030204" pitchFamily="34" charset="0"/>
              </a:rPr>
              <a:t>There are options for beverage makers, manufacturers and small businesses to continue to be successful and retain jobs. </a:t>
            </a:r>
          </a:p>
          <a:p>
            <a:pPr defTabSz="457200" fontAlgn="base">
              <a:lnSpc>
                <a:spcPts val="1200"/>
              </a:lnSpc>
              <a:spcBef>
                <a:spcPts val="300"/>
              </a:spcBef>
            </a:pPr>
            <a:r>
              <a:rPr lang="en-US" sz="1100" dirty="0">
                <a:latin typeface="Arial Narrow" panose="020B0606020202030204" pitchFamily="34" charset="0"/>
              </a:rPr>
              <a:t>Sales of bottled water and other non-taxed healthy drinks could increase, creating jobs.</a:t>
            </a:r>
          </a:p>
          <a:p>
            <a:pPr defTabSz="457200" fontAlgn="base">
              <a:lnSpc>
                <a:spcPts val="1200"/>
              </a:lnSpc>
              <a:spcBef>
                <a:spcPts val="300"/>
              </a:spcBef>
            </a:pPr>
            <a:r>
              <a:rPr lang="en-US" sz="1100" dirty="0">
                <a:latin typeface="Arial Narrow" panose="020B0606020202030204" pitchFamily="34" charset="0"/>
              </a:rPr>
              <a:t>Opportunity for small beverage makers to compete with Big Soda increases if Big Soda sales decrease.</a:t>
            </a:r>
          </a:p>
          <a:p>
            <a:pPr defTabSz="457200" fontAlgn="base">
              <a:lnSpc>
                <a:spcPts val="1200"/>
              </a:lnSpc>
              <a:spcBef>
                <a:spcPts val="300"/>
              </a:spcBef>
            </a:pPr>
            <a:r>
              <a:rPr lang="en-US" sz="1100" dirty="0">
                <a:latin typeface="Arial Narrow" panose="020B0606020202030204" pitchFamily="34" charset="0"/>
              </a:rPr>
              <a:t>Beverage makers could use less sugar in their drinks to reduce impacts of the tax.</a:t>
            </a:r>
          </a:p>
          <a:p>
            <a:pPr defTabSz="457200" fontAlgn="base">
              <a:lnSpc>
                <a:spcPts val="1200"/>
              </a:lnSpc>
              <a:spcBef>
                <a:spcPts val="300"/>
              </a:spcBef>
            </a:pPr>
            <a:r>
              <a:rPr lang="en-US" sz="1100" dirty="0">
                <a:latin typeface="Arial Narrow" panose="020B0606020202030204" pitchFamily="34" charset="0"/>
              </a:rPr>
              <a:t>Big Soda has threatened to lay off workers to protect their profits. Only one city (Philadelphia) has any claim of job loss out of the 6 cities and 1 county which have enacted the tax.</a:t>
            </a:r>
          </a:p>
        </p:txBody>
      </p:sp>
      <p:sp>
        <p:nvSpPr>
          <p:cNvPr id="35" name="Content Placeholder 2">
            <a:extLst>
              <a:ext uri="{FF2B5EF4-FFF2-40B4-BE49-F238E27FC236}">
                <a16:creationId xmlns="" xmlns:a16="http://schemas.microsoft.com/office/drawing/2014/main" id="{D78E2C50-343A-4E72-8F68-611ED5413E9B}"/>
              </a:ext>
            </a:extLst>
          </p:cNvPr>
          <p:cNvSpPr txBox="1">
            <a:spLocks/>
          </p:cNvSpPr>
          <p:nvPr/>
        </p:nvSpPr>
        <p:spPr>
          <a:xfrm>
            <a:off x="139703" y="7379845"/>
            <a:ext cx="4889497" cy="1721702"/>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lvl="1" defTabSz="457200" fontAlgn="base">
              <a:lnSpc>
                <a:spcPct val="130000"/>
              </a:lnSpc>
              <a:spcBef>
                <a:spcPts val="0"/>
              </a:spcBef>
            </a:pPr>
            <a:r>
              <a:rPr lang="en-US" sz="1100" dirty="0">
                <a:latin typeface="Arial Narrow" panose="020B0606020202030204" pitchFamily="34" charset="0"/>
              </a:rPr>
              <a:t>Big Soda spends big bucks to downplay risk of sugar and refute its role in increasing risk of obesity, diabetes, heart disease and other health impacts.</a:t>
            </a:r>
          </a:p>
          <a:p>
            <a:pPr marL="171450" lvl="1" defTabSz="457200" fontAlgn="base">
              <a:lnSpc>
                <a:spcPct val="130000"/>
              </a:lnSpc>
              <a:spcBef>
                <a:spcPts val="0"/>
              </a:spcBef>
            </a:pPr>
            <a:r>
              <a:rPr lang="en-US" sz="1100" dirty="0">
                <a:latin typeface="Arial Narrow" panose="020B0606020202030204" pitchFamily="34" charset="0"/>
              </a:rPr>
              <a:t>Big Soda claims </a:t>
            </a:r>
            <a:r>
              <a:rPr lang="en-US" sz="1100" i="1" dirty="0">
                <a:latin typeface="Arial Narrow" panose="020B0606020202030204" pitchFamily="34" charset="0"/>
              </a:rPr>
              <a:t>‘threat to choice’</a:t>
            </a:r>
            <a:r>
              <a:rPr lang="en-US" sz="1100" dirty="0">
                <a:latin typeface="Arial Narrow" panose="020B0606020202030204" pitchFamily="34" charset="0"/>
              </a:rPr>
              <a:t> and </a:t>
            </a:r>
            <a:r>
              <a:rPr lang="en-US" sz="1100" i="1" dirty="0">
                <a:latin typeface="Arial Narrow" panose="020B0606020202030204" pitchFamily="34" charset="0"/>
              </a:rPr>
              <a:t>‘grocery tax’</a:t>
            </a:r>
            <a:r>
              <a:rPr lang="en-US" sz="1100" dirty="0">
                <a:latin typeface="Arial Narrow" panose="020B0606020202030204" pitchFamily="34" charset="0"/>
              </a:rPr>
              <a:t> to mislead people.</a:t>
            </a:r>
          </a:p>
          <a:p>
            <a:pPr marL="171450" lvl="1" defTabSz="457200" fontAlgn="base">
              <a:lnSpc>
                <a:spcPct val="130000"/>
              </a:lnSpc>
              <a:spcBef>
                <a:spcPts val="0"/>
              </a:spcBef>
            </a:pPr>
            <a:r>
              <a:rPr lang="en-US" sz="1100" dirty="0">
                <a:latin typeface="Arial Narrow" panose="020B0606020202030204" pitchFamily="34" charset="0"/>
              </a:rPr>
              <a:t>Big Soda targets print/air media advertising and marketing to low income neighborhoods and young people knowing it hurts our communities.</a:t>
            </a:r>
          </a:p>
          <a:p>
            <a:pPr marL="171450" lvl="1" defTabSz="457200" fontAlgn="base">
              <a:lnSpc>
                <a:spcPct val="130000"/>
              </a:lnSpc>
              <a:spcBef>
                <a:spcPts val="0"/>
              </a:spcBef>
            </a:pPr>
            <a:r>
              <a:rPr lang="en-US" sz="1100" dirty="0">
                <a:latin typeface="Arial Narrow" panose="020B0606020202030204" pitchFamily="34" charset="0"/>
              </a:rPr>
              <a:t>Big soda hires people of color firms for negative campaigns and lobbying and recruits people of color for advertisements and commercials.</a:t>
            </a:r>
            <a:endParaRPr lang="en-US" sz="1600" b="1" dirty="0">
              <a:latin typeface="Arial Narrow" panose="020B0606020202030204" pitchFamily="34" charset="0"/>
            </a:endParaRPr>
          </a:p>
        </p:txBody>
      </p:sp>
      <p:sp>
        <p:nvSpPr>
          <p:cNvPr id="36" name="Subtitle 2">
            <a:extLst>
              <a:ext uri="{FF2B5EF4-FFF2-40B4-BE49-F238E27FC236}">
                <a16:creationId xmlns="" xmlns:a16="http://schemas.microsoft.com/office/drawing/2014/main" id="{E2B5B466-3E1F-484C-B542-5C513328D341}"/>
              </a:ext>
            </a:extLst>
          </p:cNvPr>
          <p:cNvSpPr txBox="1">
            <a:spLocks/>
          </p:cNvSpPr>
          <p:nvPr/>
        </p:nvSpPr>
        <p:spPr>
          <a:xfrm>
            <a:off x="5603114" y="1832029"/>
            <a:ext cx="1264617" cy="65589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1900" b="1" dirty="0">
                <a:solidFill>
                  <a:schemeClr val="bg1"/>
                </a:solidFill>
                <a:latin typeface="Tw Cen MT Condensed Extra Bold" panose="020B0803020202020204" pitchFamily="34" charset="0"/>
              </a:rPr>
              <a:t>DID YOU KNOW ?</a:t>
            </a:r>
          </a:p>
        </p:txBody>
      </p:sp>
      <p:sp>
        <p:nvSpPr>
          <p:cNvPr id="37" name="TextBox 36">
            <a:extLst>
              <a:ext uri="{FF2B5EF4-FFF2-40B4-BE49-F238E27FC236}">
                <a16:creationId xmlns="" xmlns:a16="http://schemas.microsoft.com/office/drawing/2014/main" id="{2A527EC8-4F29-4A27-B965-29C3A07CD748}"/>
              </a:ext>
            </a:extLst>
          </p:cNvPr>
          <p:cNvSpPr txBox="1"/>
          <p:nvPr/>
        </p:nvSpPr>
        <p:spPr>
          <a:xfrm>
            <a:off x="5086913" y="4702910"/>
            <a:ext cx="1944616" cy="307777"/>
          </a:xfrm>
          <a:prstGeom prst="rect">
            <a:avLst/>
          </a:prstGeom>
          <a:noFill/>
        </p:spPr>
        <p:txBody>
          <a:bodyPr wrap="square" rtlCol="0">
            <a:spAutoFit/>
          </a:bodyPr>
          <a:lstStyle/>
          <a:p>
            <a:pPr algn="ctr"/>
            <a:r>
              <a:rPr lang="en-US" sz="1400" b="1" dirty="0">
                <a:latin typeface="Tw Cen MT Condensed" panose="020B0606020104020203" pitchFamily="34" charset="0"/>
              </a:rPr>
              <a:t>Who is BIG SODA?</a:t>
            </a:r>
          </a:p>
        </p:txBody>
      </p:sp>
      <p:pic>
        <p:nvPicPr>
          <p:cNvPr id="38" name="Picture 37">
            <a:extLst>
              <a:ext uri="{FF2B5EF4-FFF2-40B4-BE49-F238E27FC236}">
                <a16:creationId xmlns="" xmlns:a16="http://schemas.microsoft.com/office/drawing/2014/main" id="{970B243B-33BA-4126-8580-E7BA57F273F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4639" t="16092" r="10150" b="20292"/>
          <a:stretch/>
        </p:blipFill>
        <p:spPr>
          <a:xfrm>
            <a:off x="5544503" y="4951334"/>
            <a:ext cx="1016223" cy="326116"/>
          </a:xfrm>
          <a:prstGeom prst="rect">
            <a:avLst/>
          </a:prstGeom>
        </p:spPr>
      </p:pic>
      <p:pic>
        <p:nvPicPr>
          <p:cNvPr id="10" name="Picture 9">
            <a:extLst>
              <a:ext uri="{FF2B5EF4-FFF2-40B4-BE49-F238E27FC236}">
                <a16:creationId xmlns="" xmlns:a16="http://schemas.microsoft.com/office/drawing/2014/main" id="{F173DB4D-FEF6-4AC1-B30F-C9CE8C2130D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8112" t="13698" r="2772"/>
          <a:stretch/>
        </p:blipFill>
        <p:spPr>
          <a:xfrm>
            <a:off x="5526577" y="5349686"/>
            <a:ext cx="1026686" cy="356227"/>
          </a:xfrm>
          <a:prstGeom prst="rect">
            <a:avLst/>
          </a:prstGeom>
        </p:spPr>
      </p:pic>
      <p:pic>
        <p:nvPicPr>
          <p:cNvPr id="41" name="Picture 40">
            <a:extLst>
              <a:ext uri="{FF2B5EF4-FFF2-40B4-BE49-F238E27FC236}">
                <a16:creationId xmlns="" xmlns:a16="http://schemas.microsoft.com/office/drawing/2014/main" id="{44DD6BFA-9B63-4BF4-B974-2DF07EC599E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526577" y="5745342"/>
            <a:ext cx="1030258" cy="378560"/>
          </a:xfrm>
          <a:prstGeom prst="rect">
            <a:avLst/>
          </a:prstGeom>
        </p:spPr>
      </p:pic>
      <p:pic>
        <p:nvPicPr>
          <p:cNvPr id="39" name="Picture 38">
            <a:extLst>
              <a:ext uri="{FF2B5EF4-FFF2-40B4-BE49-F238E27FC236}">
                <a16:creationId xmlns="" xmlns:a16="http://schemas.microsoft.com/office/drawing/2014/main" id="{A9EAB281-0E17-44C4-9BFE-72AC66216BB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76041" y="5986604"/>
            <a:ext cx="597247" cy="137298"/>
          </a:xfrm>
          <a:prstGeom prst="rect">
            <a:avLst/>
          </a:prstGeom>
        </p:spPr>
      </p:pic>
      <p:sp>
        <p:nvSpPr>
          <p:cNvPr id="44" name="Rectangle 43">
            <a:extLst>
              <a:ext uri="{FF2B5EF4-FFF2-40B4-BE49-F238E27FC236}">
                <a16:creationId xmlns="" xmlns:a16="http://schemas.microsoft.com/office/drawing/2014/main" id="{06D8AEBC-3B2B-4CD6-9641-A3E946EA7CAD}"/>
              </a:ext>
            </a:extLst>
          </p:cNvPr>
          <p:cNvSpPr/>
          <p:nvPr/>
        </p:nvSpPr>
        <p:spPr>
          <a:xfrm>
            <a:off x="5662898" y="3353075"/>
            <a:ext cx="986109" cy="253916"/>
          </a:xfrm>
          <a:prstGeom prst="rect">
            <a:avLst/>
          </a:prstGeom>
        </p:spPr>
        <p:txBody>
          <a:bodyPr wrap="square">
            <a:spAutoFit/>
          </a:bodyPr>
          <a:lstStyle/>
          <a:p>
            <a:pPr algn="ctr"/>
            <a:r>
              <a:rPr lang="en-US" sz="1050" b="1" dirty="0">
                <a:solidFill>
                  <a:schemeClr val="bg1"/>
                </a:solidFill>
                <a:latin typeface="Arial Narrow" panose="020B0606020202030204" pitchFamily="34" charset="0"/>
              </a:rPr>
              <a:t>HOUSEHOLDS</a:t>
            </a:r>
            <a:endParaRPr lang="en-US" sz="1050" b="1" dirty="0"/>
          </a:p>
        </p:txBody>
      </p:sp>
      <p:grpSp>
        <p:nvGrpSpPr>
          <p:cNvPr id="7" name="Group 6"/>
          <p:cNvGrpSpPr/>
          <p:nvPr/>
        </p:nvGrpSpPr>
        <p:grpSpPr>
          <a:xfrm>
            <a:off x="5648958" y="6157153"/>
            <a:ext cx="807313" cy="551686"/>
            <a:chOff x="7702075" y="3606991"/>
            <a:chExt cx="807313" cy="551686"/>
          </a:xfrm>
        </p:grpSpPr>
        <p:sp>
          <p:nvSpPr>
            <p:cNvPr id="6" name="Rectangle 5"/>
            <p:cNvSpPr/>
            <p:nvPr/>
          </p:nvSpPr>
          <p:spPr>
            <a:xfrm>
              <a:off x="7702075" y="3606991"/>
              <a:ext cx="807313" cy="551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rotWithShape="1">
            <a:blip r:embed="rId10" cstate="print">
              <a:extLst>
                <a:ext uri="{28A0092B-C50C-407E-A947-70E740481C1C}">
                  <a14:useLocalDpi xmlns:a14="http://schemas.microsoft.com/office/drawing/2010/main" val="0"/>
                </a:ext>
              </a:extLst>
            </a:blip>
            <a:srcRect t="18272" b="18392"/>
            <a:stretch/>
          </p:blipFill>
          <p:spPr>
            <a:xfrm>
              <a:off x="7702075" y="3968536"/>
              <a:ext cx="807313" cy="190141"/>
            </a:xfrm>
            <a:prstGeom prst="rect">
              <a:avLst/>
            </a:prstGeom>
          </p:spPr>
        </p:pic>
        <p:pic>
          <p:nvPicPr>
            <p:cNvPr id="5" name="Picture 4"/>
            <p:cNvPicPr>
              <a:picLocks noChangeAspect="1"/>
            </p:cNvPicPr>
            <p:nvPr/>
          </p:nvPicPr>
          <p:blipFill rotWithShape="1">
            <a:blip r:embed="rId11" cstate="print">
              <a:extLst>
                <a:ext uri="{28A0092B-C50C-407E-A947-70E740481C1C}">
                  <a14:useLocalDpi xmlns:a14="http://schemas.microsoft.com/office/drawing/2010/main" val="0"/>
                </a:ext>
              </a:extLst>
            </a:blip>
            <a:srcRect l="14169" r="8498"/>
            <a:stretch/>
          </p:blipFill>
          <p:spPr>
            <a:xfrm>
              <a:off x="7843635" y="3636080"/>
              <a:ext cx="515129" cy="324176"/>
            </a:xfrm>
            <a:prstGeom prst="ellipse">
              <a:avLst/>
            </a:prstGeom>
          </p:spPr>
        </p:pic>
      </p:grpSp>
      <p:sp>
        <p:nvSpPr>
          <p:cNvPr id="47" name="Rectangle 46">
            <a:extLst>
              <a:ext uri="{FF2B5EF4-FFF2-40B4-BE49-F238E27FC236}">
                <a16:creationId xmlns="" xmlns:a16="http://schemas.microsoft.com/office/drawing/2014/main" id="{60634F1B-6F88-4613-B130-566981EB80CD}"/>
              </a:ext>
            </a:extLst>
          </p:cNvPr>
          <p:cNvSpPr/>
          <p:nvPr/>
        </p:nvSpPr>
        <p:spPr>
          <a:xfrm>
            <a:off x="5405570" y="5317882"/>
            <a:ext cx="1285024" cy="144010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4883157" y="6753225"/>
            <a:ext cx="274320" cy="609600"/>
          </a:xfrm>
          <a:prstGeom prst="rightArrow">
            <a:avLst/>
          </a:prstGeom>
          <a:solidFill>
            <a:srgbClr val="F150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 xmlns:a16="http://schemas.microsoft.com/office/drawing/2014/main" id="{1730A4C4-3586-4F80-8C4F-7467D90933F6}"/>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13456"/>
          <a:stretch/>
        </p:blipFill>
        <p:spPr>
          <a:xfrm>
            <a:off x="158678" y="231048"/>
            <a:ext cx="687549" cy="546538"/>
          </a:xfrm>
          <a:prstGeom prst="rect">
            <a:avLst/>
          </a:prstGeom>
        </p:spPr>
      </p:pic>
      <p:sp>
        <p:nvSpPr>
          <p:cNvPr id="46" name="Title 1">
            <a:extLst>
              <a:ext uri="{FF2B5EF4-FFF2-40B4-BE49-F238E27FC236}">
                <a16:creationId xmlns="" xmlns:a16="http://schemas.microsoft.com/office/drawing/2014/main" id="{63D5656F-1805-40C9-81CC-663D4BA699B4}"/>
              </a:ext>
            </a:extLst>
          </p:cNvPr>
          <p:cNvSpPr txBox="1">
            <a:spLocks/>
          </p:cNvSpPr>
          <p:nvPr/>
        </p:nvSpPr>
        <p:spPr>
          <a:xfrm>
            <a:off x="669780" y="462"/>
            <a:ext cx="5136412" cy="79963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500" u="sng" dirty="0">
                <a:latin typeface="Tw Cen MT Condensed Extra Bold" panose="020B0803020202020204" pitchFamily="34" charset="0"/>
              </a:rPr>
              <a:t>Frequently Asked Questions</a:t>
            </a:r>
          </a:p>
        </p:txBody>
      </p:sp>
      <p:sp>
        <p:nvSpPr>
          <p:cNvPr id="50" name="Content Placeholder 2">
            <a:extLst>
              <a:ext uri="{FF2B5EF4-FFF2-40B4-BE49-F238E27FC236}">
                <a16:creationId xmlns="" xmlns:a16="http://schemas.microsoft.com/office/drawing/2014/main" id="{881276DA-3341-407E-9763-650A110BCD8F}"/>
              </a:ext>
            </a:extLst>
          </p:cNvPr>
          <p:cNvSpPr txBox="1">
            <a:spLocks/>
          </p:cNvSpPr>
          <p:nvPr/>
        </p:nvSpPr>
        <p:spPr>
          <a:xfrm>
            <a:off x="57509" y="6940014"/>
            <a:ext cx="4889497" cy="50662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200" fontAlgn="base">
              <a:lnSpc>
                <a:spcPts val="1600"/>
              </a:lnSpc>
              <a:spcBef>
                <a:spcPts val="600"/>
              </a:spcBef>
              <a:spcAft>
                <a:spcPts val="600"/>
              </a:spcAft>
              <a:buFont typeface="Arial" panose="020B0604020202020204" pitchFamily="34" charset="0"/>
              <a:buNone/>
            </a:pPr>
            <a:r>
              <a:rPr lang="en-US" sz="1200" b="1" dirty="0">
                <a:solidFill>
                  <a:srgbClr val="F1500F"/>
                </a:solidFill>
                <a:latin typeface="Segoe Print" panose="02000600000000000000" pitchFamily="2" charset="0"/>
              </a:rPr>
              <a:t>Big Soda wants to hide the truth about sugar loaded drinks. Don’t fall for the trap. Know the facts.</a:t>
            </a:r>
          </a:p>
        </p:txBody>
      </p:sp>
      <p:sp>
        <p:nvSpPr>
          <p:cNvPr id="8" name="Rectangle 7">
            <a:extLst>
              <a:ext uri="{FF2B5EF4-FFF2-40B4-BE49-F238E27FC236}">
                <a16:creationId xmlns="" xmlns:a16="http://schemas.microsoft.com/office/drawing/2014/main" id="{515B7AE3-EA2A-4E95-9A57-9E3FA728A7C1}"/>
              </a:ext>
            </a:extLst>
          </p:cNvPr>
          <p:cNvSpPr/>
          <p:nvPr/>
        </p:nvSpPr>
        <p:spPr>
          <a:xfrm>
            <a:off x="4947007" y="8635874"/>
            <a:ext cx="2021612" cy="553998"/>
          </a:xfrm>
          <a:prstGeom prst="rect">
            <a:avLst/>
          </a:prstGeom>
        </p:spPr>
        <p:txBody>
          <a:bodyPr wrap="square">
            <a:spAutoFit/>
          </a:bodyPr>
          <a:lstStyle/>
          <a:p>
            <a:pPr algn="ctr"/>
            <a:r>
              <a:rPr lang="en-US" sz="1000" i="1" dirty="0">
                <a:solidFill>
                  <a:schemeClr val="bg1"/>
                </a:solidFill>
                <a:latin typeface="Gill Sans MT" panose="020B0502020104020203" pitchFamily="34" charset="0"/>
              </a:rPr>
              <a:t>For more information contact </a:t>
            </a:r>
          </a:p>
          <a:p>
            <a:pPr algn="ctr"/>
            <a:r>
              <a:rPr lang="en-US" sz="1000" i="1" dirty="0">
                <a:solidFill>
                  <a:schemeClr val="bg1"/>
                </a:solidFill>
                <a:latin typeface="Gill Sans MT" panose="020B0502020104020203" pitchFamily="34" charset="0"/>
              </a:rPr>
              <a:t>Tanika or Tammy @ 206.290.5136</a:t>
            </a:r>
          </a:p>
          <a:p>
            <a:pPr algn="ctr"/>
            <a:r>
              <a:rPr lang="en-US" sz="1000" i="1" dirty="0">
                <a:solidFill>
                  <a:schemeClr val="bg1"/>
                </a:solidFill>
                <a:latin typeface="Gill Sans MT" panose="020B0502020104020203" pitchFamily="34" charset="0"/>
              </a:rPr>
              <a:t>www.gotgreenseattle.org</a:t>
            </a:r>
          </a:p>
        </p:txBody>
      </p:sp>
      <p:cxnSp>
        <p:nvCxnSpPr>
          <p:cNvPr id="13" name="Straight Connector 12">
            <a:extLst>
              <a:ext uri="{FF2B5EF4-FFF2-40B4-BE49-F238E27FC236}">
                <a16:creationId xmlns="" xmlns:a16="http://schemas.microsoft.com/office/drawing/2014/main" id="{9334799D-0C3D-4DBB-8329-C435D6E2FC14}"/>
              </a:ext>
            </a:extLst>
          </p:cNvPr>
          <p:cNvCxnSpPr/>
          <p:nvPr/>
        </p:nvCxnSpPr>
        <p:spPr>
          <a:xfrm>
            <a:off x="5068013" y="8651269"/>
            <a:ext cx="172648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43587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19232</TotalTime>
  <Words>1093</Words>
  <Application>Microsoft Office PowerPoint</Application>
  <PresentationFormat>Letter Paper (8.5x11 in)</PresentationFormat>
  <Paragraphs>98</Paragraphs>
  <Slides>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Arial</vt:lpstr>
      <vt:lpstr>Arial Narrow</vt:lpstr>
      <vt:lpstr>Calibri</vt:lpstr>
      <vt:lpstr>Calibri Light</vt:lpstr>
      <vt:lpstr>Courier New</vt:lpstr>
      <vt:lpstr>Gill Sans MT</vt:lpstr>
      <vt:lpstr>Segoe Print</vt:lpstr>
      <vt:lpstr>Tw Cen MT Condensed</vt:lpstr>
      <vt:lpstr>Tw Cen MT Condensed Extra Bold</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SODA</dc:title>
  <dc:creator>debolina banerjee</dc:creator>
  <cp:lastModifiedBy>Jesse Knutson</cp:lastModifiedBy>
  <cp:revision>157</cp:revision>
  <dcterms:created xsi:type="dcterms:W3CDTF">2017-06-23T21:07:38Z</dcterms:created>
  <dcterms:modified xsi:type="dcterms:W3CDTF">2017-07-20T21:42:03Z</dcterms:modified>
</cp:coreProperties>
</file>